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0"/>
  </p:notesMasterIdLst>
  <p:handoutMasterIdLst>
    <p:handoutMasterId r:id="rId81"/>
  </p:handoutMasterIdLst>
  <p:sldIdLst>
    <p:sldId id="715" r:id="rId2"/>
    <p:sldId id="1265" r:id="rId3"/>
    <p:sldId id="1158" r:id="rId4"/>
    <p:sldId id="1159" r:id="rId5"/>
    <p:sldId id="1164" r:id="rId6"/>
    <p:sldId id="1165" r:id="rId7"/>
    <p:sldId id="321" r:id="rId8"/>
    <p:sldId id="658" r:id="rId9"/>
    <p:sldId id="628" r:id="rId10"/>
    <p:sldId id="722" r:id="rId11"/>
    <p:sldId id="1243" r:id="rId12"/>
    <p:sldId id="726" r:id="rId13"/>
    <p:sldId id="610" r:id="rId14"/>
    <p:sldId id="714" r:id="rId15"/>
    <p:sldId id="1245" r:id="rId16"/>
    <p:sldId id="1246" r:id="rId17"/>
    <p:sldId id="1346" r:id="rId18"/>
    <p:sldId id="1229" r:id="rId19"/>
    <p:sldId id="1220" r:id="rId20"/>
    <p:sldId id="1225" r:id="rId21"/>
    <p:sldId id="686" r:id="rId22"/>
    <p:sldId id="687" r:id="rId23"/>
    <p:sldId id="1230" r:id="rId24"/>
    <p:sldId id="636" r:id="rId25"/>
    <p:sldId id="637" r:id="rId26"/>
    <p:sldId id="753" r:id="rId27"/>
    <p:sldId id="717" r:id="rId28"/>
    <p:sldId id="762" r:id="rId29"/>
    <p:sldId id="748" r:id="rId30"/>
    <p:sldId id="749" r:id="rId31"/>
    <p:sldId id="747" r:id="rId32"/>
    <p:sldId id="746" r:id="rId33"/>
    <p:sldId id="679" r:id="rId34"/>
    <p:sldId id="1231" r:id="rId35"/>
    <p:sldId id="1228" r:id="rId36"/>
    <p:sldId id="725" r:id="rId37"/>
    <p:sldId id="755" r:id="rId38"/>
    <p:sldId id="756" r:id="rId39"/>
    <p:sldId id="757" r:id="rId40"/>
    <p:sldId id="728" r:id="rId41"/>
    <p:sldId id="754" r:id="rId42"/>
    <p:sldId id="355" r:id="rId43"/>
    <p:sldId id="416" r:id="rId44"/>
    <p:sldId id="414" r:id="rId45"/>
    <p:sldId id="415" r:id="rId46"/>
    <p:sldId id="413" r:id="rId47"/>
    <p:sldId id="432" r:id="rId48"/>
    <p:sldId id="1347" r:id="rId49"/>
    <p:sldId id="1343" r:id="rId50"/>
    <p:sldId id="1344" r:id="rId51"/>
    <p:sldId id="574" r:id="rId52"/>
    <p:sldId id="572" r:id="rId53"/>
    <p:sldId id="573" r:id="rId54"/>
    <p:sldId id="570" r:id="rId55"/>
    <p:sldId id="571" r:id="rId56"/>
    <p:sldId id="580" r:id="rId57"/>
    <p:sldId id="583" r:id="rId58"/>
    <p:sldId id="1325" r:id="rId59"/>
    <p:sldId id="1326" r:id="rId60"/>
    <p:sldId id="1327" r:id="rId61"/>
    <p:sldId id="1331" r:id="rId62"/>
    <p:sldId id="1332" r:id="rId63"/>
    <p:sldId id="1232" r:id="rId64"/>
    <p:sldId id="644" r:id="rId65"/>
    <p:sldId id="1345" r:id="rId66"/>
    <p:sldId id="1253" r:id="rId67"/>
    <p:sldId id="1277" r:id="rId68"/>
    <p:sldId id="1259" r:id="rId69"/>
    <p:sldId id="1284" r:id="rId70"/>
    <p:sldId id="1271" r:id="rId71"/>
    <p:sldId id="1272" r:id="rId72"/>
    <p:sldId id="1289" r:id="rId73"/>
    <p:sldId id="1291" r:id="rId74"/>
    <p:sldId id="1233" r:id="rId75"/>
    <p:sldId id="1234" r:id="rId76"/>
    <p:sldId id="642" r:id="rId77"/>
    <p:sldId id="1223" r:id="rId78"/>
    <p:sldId id="1172" r:id="rId79"/>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33056"/>
    <a:srgbClr val="FFCC99"/>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p:restoredTop sz="81497" autoAdjust="0"/>
  </p:normalViewPr>
  <p:slideViewPr>
    <p:cSldViewPr>
      <p:cViewPr varScale="1">
        <p:scale>
          <a:sx n="99" d="100"/>
          <a:sy n="99" d="100"/>
        </p:scale>
        <p:origin x="1240" y="1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Describe some of the ongoing work we are doing with MODFLOW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a:solidFill>
                <a:schemeClr val="tx1"/>
              </a:solidFill>
              <a:effectLst/>
              <a:latin typeface="Times New Roman" charset="0"/>
              <a:ea typeface="ＭＳ Ｐゴシック" charset="0"/>
              <a:cs typeface="ＭＳ Ｐゴシック"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Times New Roman" charset="0"/>
                <a:ea typeface="ＭＳ Ｐゴシック" charset="0"/>
                <a:cs typeface="ＭＳ Ｐゴシック" charset="0"/>
              </a:rPr>
              <a:t>MODFLOW and related software distributed by the USGS is developed and supported by a growing team of USGS scientists and external collaborators.  Recent MODFLOW development efforts have focused on use of unstructured and locally refined grids for constant or variable-density groundwater flow and solute transport simulation, robust handling of three-dimensional anisotropy, generalization and tracking of water transfer between packages, distributed memory parallelization, and consolidation of these core capabilities into MODFLOW 6.  These capabilities make it possible to construct new types of models, such as tightly coupled nested models, that have not been possible with previous MODFLOW versions.  Underlying these efforts has been the adoption of an open-development philosophy that relies on testing-based development and continuous integration practices by the core development team and by the broader MODFLOW community.  Ongoing development increasingly relies on the </a:t>
            </a:r>
            <a:r>
              <a:rPr lang="en-US" sz="1200" kern="1200" dirty="0" err="1">
                <a:solidFill>
                  <a:schemeClr val="tx1"/>
                </a:solidFill>
                <a:effectLst/>
                <a:latin typeface="Times New Roman" charset="0"/>
                <a:ea typeface="ＭＳ Ｐゴシック" charset="0"/>
                <a:cs typeface="ＭＳ Ｐゴシック" charset="0"/>
              </a:rPr>
              <a:t>Flopy</a:t>
            </a:r>
            <a:r>
              <a:rPr lang="en-US" sz="1200" kern="1200" dirty="0">
                <a:solidFill>
                  <a:schemeClr val="tx1"/>
                </a:solidFill>
                <a:effectLst/>
                <a:latin typeface="Times New Roman" charset="0"/>
                <a:ea typeface="ＭＳ Ｐゴシック" charset="0"/>
                <a:cs typeface="ＭＳ Ｐゴシック" charset="0"/>
              </a:rPr>
              <a:t> python package for automating model construction.  Resulting from these development efforts is a suite of MODFLOW programs that can be applied at local, regional, and National scales for a wide variety of complex groundwater flow and transport problems.</a:t>
            </a:r>
            <a:r>
              <a:rPr lang="en-US" dirty="0">
                <a:effectLst/>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effectLst/>
              </a:rPr>
              <a:t>OASIS MCT</a:t>
            </a: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5268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8592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Groundwater Flow</a:t>
            </a:r>
          </a:p>
          <a:p>
            <a:pPr lvl="1"/>
            <a:r>
              <a:rPr lang="en-US" dirty="0"/>
              <a:t>Transport</a:t>
            </a:r>
          </a:p>
          <a:p>
            <a:pPr lvl="1"/>
            <a:r>
              <a:rPr lang="en-US" dirty="0"/>
              <a:t>Pipe Network</a:t>
            </a:r>
          </a:p>
          <a:p>
            <a:pPr lvl="1"/>
            <a:r>
              <a:rPr lang="en-US" dirty="0"/>
              <a:t>Surface Water Flow</a:t>
            </a:r>
          </a:p>
          <a:p>
            <a:pPr lvl="1"/>
            <a:r>
              <a:rPr lang="en-US" dirty="0"/>
              <a:t>Landscape Hydrology</a:t>
            </a:r>
          </a:p>
          <a:p>
            <a:endParaRPr lang="en-US" dirty="0"/>
          </a:p>
        </p:txBody>
      </p:sp>
    </p:spTree>
    <p:extLst>
      <p:ext uri="{BB962C8B-B14F-4D97-AF65-F5344CB8AC3E}">
        <p14:creationId xmlns:p14="http://schemas.microsoft.com/office/powerpoint/2010/main" val="460775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Large scale and fine scale</a:t>
            </a:r>
          </a:p>
        </p:txBody>
      </p:sp>
    </p:spTree>
    <p:extLst>
      <p:ext uri="{BB962C8B-B14F-4D97-AF65-F5344CB8AC3E}">
        <p14:creationId xmlns:p14="http://schemas.microsoft.com/office/powerpoint/2010/main" val="146251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3806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2789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7788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our solver</a:t>
            </a:r>
            <a:r>
              <a:rPr lang="en-US" baseline="0" dirty="0"/>
              <a:t> is unstructured and asymmetric, can handle Newton-</a:t>
            </a:r>
            <a:r>
              <a:rPr lang="en-US" baseline="0" dirty="0" err="1"/>
              <a:t>Raphson</a:t>
            </a:r>
            <a:r>
              <a:rPr lang="en-US" baseline="0" dirty="0"/>
              <a:t>, unstructured grids, ghost nodes, XT3D, dispersion tensors, </a:t>
            </a:r>
            <a:r>
              <a:rPr lang="en-US" baseline="0" dirty="0" err="1"/>
              <a:t>etc</a:t>
            </a:r>
            <a:r>
              <a:rPr lang="mr-IN" baseline="0" dirty="0"/>
              <a:t>…</a:t>
            </a:r>
            <a:endParaRPr lang="en-US" dirty="0"/>
          </a:p>
        </p:txBody>
      </p:sp>
    </p:spTree>
    <p:extLst>
      <p:ext uri="{BB962C8B-B14F-4D97-AF65-F5344CB8AC3E}">
        <p14:creationId xmlns:p14="http://schemas.microsoft.com/office/powerpoint/2010/main" val="188806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007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p:spPr>
        <p:txBody>
          <a:bodyPr/>
          <a:lstStyle/>
          <a:p>
            <a:endParaRPr lang="en-US" altLang="en-US" dirty="0">
              <a:latin typeface="Times New Roman" pitchFamily="18" charset="0"/>
            </a:endParaRPr>
          </a:p>
        </p:txBody>
      </p:sp>
    </p:spTree>
    <p:extLst>
      <p:ext uri="{BB962C8B-B14F-4D97-AF65-F5344CB8AC3E}">
        <p14:creationId xmlns:p14="http://schemas.microsoft.com/office/powerpoint/2010/main" val="41589665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print">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print">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oleObject" Target="../embeddings/oleObject1.bin"/><Relationship Id="rId7" Type="http://schemas.openxmlformats.org/officeDocument/2006/relationships/image" Target="../media/image21.wmf"/><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3.wmf"/><Relationship Id="rId10" Type="http://schemas.openxmlformats.org/officeDocument/2006/relationships/image" Target="../media/image24.png"/><Relationship Id="rId4" Type="http://schemas.openxmlformats.org/officeDocument/2006/relationships/image" Target="../media/image20.wmf"/><Relationship Id="rId9" Type="http://schemas.openxmlformats.org/officeDocument/2006/relationships/image" Target="../media/image22.wmf"/></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tiff"/><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hyperlink" Target="http://tutorial.math.lamar.edu/Classes/CalcI/NewtonsMethod.aspx" TargetMode="External"/></Relationships>
</file>

<file path=ppt/slides/_rels/slide5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5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5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oi.org/10.1111/%20j.1745-6584.2009.00555.x" TargetMode="Externa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6.xml"/><Relationship Id="rId5" Type="http://schemas.openxmlformats.org/officeDocument/2006/relationships/image" Target="../media/image84.emf"/><Relationship Id="rId4" Type="http://schemas.openxmlformats.org/officeDocument/2006/relationships/image" Target="../media/image83.emf"/></Relationships>
</file>

<file path=ppt/slides/_rels/slide6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1.emf"/><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89.emf"/></Relationships>
</file>

<file path=ppt/slides/_rels/slide7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4.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MODFLOW 6 Groundwater Flow Model</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print">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a:srcRect t="4265" b="32159"/>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Timing Module</a:t>
            </a:r>
          </a:p>
        </p:txBody>
      </p:sp>
      <p:sp>
        <p:nvSpPr>
          <p:cNvPr id="3" name="Content Placeholder 2"/>
          <p:cNvSpPr>
            <a:spLocks noGrp="1"/>
          </p:cNvSpPr>
          <p:nvPr>
            <p:ph idx="1"/>
          </p:nvPr>
        </p:nvSpPr>
        <p:spPr/>
        <p:txBody>
          <a:bodyPr/>
          <a:lstStyle/>
          <a:p>
            <a:r>
              <a:rPr lang="en-US" dirty="0"/>
              <a:t>TDIS Package</a:t>
            </a:r>
          </a:p>
          <a:p>
            <a:pPr lvl="1"/>
            <a:r>
              <a:rPr lang="en-US" dirty="0"/>
              <a:t>Uses the MODFLOW concepts of stress periods, time steps</a:t>
            </a:r>
          </a:p>
          <a:p>
            <a:r>
              <a:rPr lang="en-US" dirty="0"/>
              <a:t>Alternative timing packages may be developed in the future</a:t>
            </a:r>
          </a:p>
        </p:txBody>
      </p:sp>
      <p:sp>
        <p:nvSpPr>
          <p:cNvPr id="4" name="TextBox 3">
            <a:extLst>
              <a:ext uri="{FF2B5EF4-FFF2-40B4-BE49-F238E27FC236}">
                <a16:creationId xmlns:a16="http://schemas.microsoft.com/office/drawing/2014/main" id="{131C50F5-8AD0-A844-9EBE-3E9C3FFF7666}"/>
              </a:ext>
            </a:extLst>
          </p:cNvPr>
          <p:cNvSpPr txBox="1"/>
          <p:nvPr/>
        </p:nvSpPr>
        <p:spPr>
          <a:xfrm>
            <a:off x="4543562" y="5304797"/>
            <a:ext cx="3339827" cy="400110"/>
          </a:xfrm>
          <a:prstGeom prst="rect">
            <a:avLst/>
          </a:prstGeom>
          <a:noFill/>
        </p:spPr>
        <p:txBody>
          <a:bodyPr wrap="none" rtlCol="0">
            <a:spAutoFit/>
          </a:bodyPr>
          <a:lstStyle/>
          <a:p>
            <a:r>
              <a:rPr lang="en-US" sz="2000" dirty="0">
                <a:solidFill>
                  <a:schemeClr val="bg1"/>
                </a:solidFill>
              </a:rPr>
              <a:t>Timing applies to all models</a:t>
            </a:r>
          </a:p>
        </p:txBody>
      </p:sp>
      <p:pic>
        <p:nvPicPr>
          <p:cNvPr id="5" name="Picture 4">
            <a:extLst>
              <a:ext uri="{FF2B5EF4-FFF2-40B4-BE49-F238E27FC236}">
                <a16:creationId xmlns:a16="http://schemas.microsoft.com/office/drawing/2014/main" id="{8B471F6A-76A5-D14D-97D7-E6DAC26A44C1}"/>
              </a:ext>
            </a:extLst>
          </p:cNvPr>
          <p:cNvPicPr>
            <a:picLocks noChangeAspect="1"/>
          </p:cNvPicPr>
          <p:nvPr/>
        </p:nvPicPr>
        <p:blipFill>
          <a:blip r:embed="rId2"/>
          <a:stretch>
            <a:fillRect/>
          </a:stretch>
        </p:blipFill>
        <p:spPr>
          <a:xfrm>
            <a:off x="4495801" y="4191001"/>
            <a:ext cx="3473177" cy="1097295"/>
          </a:xfrm>
          <a:prstGeom prst="rect">
            <a:avLst/>
          </a:prstGeom>
        </p:spPr>
      </p:pic>
    </p:spTree>
    <p:extLst>
      <p:ext uri="{BB962C8B-B14F-4D97-AF65-F5344CB8AC3E}">
        <p14:creationId xmlns:p14="http://schemas.microsoft.com/office/powerpoint/2010/main" val="1362047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B168C-9814-6243-989C-4F0D2FEFE4FE}"/>
              </a:ext>
            </a:extLst>
          </p:cNvPr>
          <p:cNvSpPr>
            <a:spLocks noGrp="1"/>
          </p:cNvSpPr>
          <p:nvPr>
            <p:ph type="title"/>
          </p:nvPr>
        </p:nvSpPr>
        <p:spPr/>
        <p:txBody>
          <a:bodyPr/>
          <a:lstStyle/>
          <a:p>
            <a:r>
              <a:rPr lang="en-US" dirty="0"/>
              <a:t>MODFLOW 6 Framework Stress Period Data </a:t>
            </a:r>
          </a:p>
        </p:txBody>
      </p:sp>
      <p:sp>
        <p:nvSpPr>
          <p:cNvPr id="3" name="Content Placeholder 2">
            <a:extLst>
              <a:ext uri="{FF2B5EF4-FFF2-40B4-BE49-F238E27FC236}">
                <a16:creationId xmlns:a16="http://schemas.microsoft.com/office/drawing/2014/main" id="{6ADC3510-AA6E-9143-903F-68407A74155A}"/>
              </a:ext>
            </a:extLst>
          </p:cNvPr>
          <p:cNvSpPr>
            <a:spLocks noGrp="1"/>
          </p:cNvSpPr>
          <p:nvPr>
            <p:ph idx="1"/>
          </p:nvPr>
        </p:nvSpPr>
        <p:spPr>
          <a:xfrm>
            <a:off x="1905000" y="1371600"/>
            <a:ext cx="4648200" cy="4800600"/>
          </a:xfrm>
        </p:spPr>
        <p:txBody>
          <a:bodyPr/>
          <a:lstStyle/>
          <a:p>
            <a:r>
              <a:rPr lang="en-US" dirty="0"/>
              <a:t>Stress are active until  changed by the user</a:t>
            </a:r>
          </a:p>
          <a:p>
            <a:pPr lvl="1"/>
            <a:r>
              <a:rPr lang="en-US" dirty="0"/>
              <a:t>Different from previous MODFLOW versions</a:t>
            </a:r>
          </a:p>
          <a:p>
            <a:r>
              <a:rPr lang="en-US" dirty="0"/>
              <a:t>Can be specified using time series</a:t>
            </a:r>
          </a:p>
        </p:txBody>
      </p:sp>
      <p:sp>
        <p:nvSpPr>
          <p:cNvPr id="4" name="Content Placeholder 2">
            <a:extLst>
              <a:ext uri="{FF2B5EF4-FFF2-40B4-BE49-F238E27FC236}">
                <a16:creationId xmlns:a16="http://schemas.microsoft.com/office/drawing/2014/main" id="{BDB60721-7552-5346-AD13-774B1122B449}"/>
              </a:ext>
            </a:extLst>
          </p:cNvPr>
          <p:cNvSpPr txBox="1">
            <a:spLocks/>
          </p:cNvSpPr>
          <p:nvPr/>
        </p:nvSpPr>
        <p:spPr>
          <a:xfrm>
            <a:off x="7086600" y="952500"/>
            <a:ext cx="3352800" cy="5334000"/>
          </a:xfrm>
          <a:prstGeom prst="rect">
            <a:avLst/>
          </a:prstGeom>
          <a:ln w="25400">
            <a:solidFill>
              <a:schemeClr val="bg1"/>
            </a:solidFill>
          </a:ln>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0" indent="0">
              <a:buNone/>
            </a:pPr>
            <a:r>
              <a:rPr lang="en-US" sz="1200" kern="0" dirty="0">
                <a:latin typeface="Courier New"/>
                <a:cs typeface="Courier New"/>
              </a:rPr>
              <a:t>BEGIN OPTIONS</a:t>
            </a:r>
          </a:p>
          <a:p>
            <a:pPr marL="0" indent="0">
              <a:buNone/>
            </a:pPr>
            <a:r>
              <a:rPr lang="en-US" sz="1200" kern="0" dirty="0">
                <a:latin typeface="Courier New"/>
                <a:cs typeface="Courier New"/>
              </a:rPr>
              <a:t>  PRINT_INPUT</a:t>
            </a:r>
          </a:p>
          <a:p>
            <a:pPr marL="0" indent="0">
              <a:buNone/>
            </a:pPr>
            <a:r>
              <a:rPr lang="en-US" sz="1200" kern="0" dirty="0">
                <a:latin typeface="Courier New"/>
                <a:cs typeface="Courier New"/>
              </a:rPr>
              <a:t>  PRINT_FLOWS</a:t>
            </a:r>
          </a:p>
          <a:p>
            <a:pPr marL="0" indent="0">
              <a:buNone/>
            </a:pPr>
            <a:r>
              <a:rPr lang="en-US" sz="1200" kern="0" dirty="0">
                <a:latin typeface="Courier New"/>
                <a:cs typeface="Courier New"/>
              </a:rPr>
              <a:t>  SAVE_FLOWS</a:t>
            </a:r>
          </a:p>
          <a:p>
            <a:pPr marL="0" indent="0">
              <a:buNone/>
            </a:pPr>
            <a:r>
              <a:rPr lang="en-US" sz="1200" kern="0" dirty="0">
                <a:latin typeface="Courier New"/>
                <a:cs typeface="Courier New"/>
              </a:rPr>
              <a:t>END OPTIONS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DIMENSIONS</a:t>
            </a:r>
          </a:p>
          <a:p>
            <a:pPr marL="0" indent="0">
              <a:buNone/>
            </a:pPr>
            <a:r>
              <a:rPr lang="en-US" sz="1200" kern="0" dirty="0">
                <a:latin typeface="Courier New"/>
                <a:cs typeface="Courier New"/>
              </a:rPr>
              <a:t>  MAXBOUND 42</a:t>
            </a:r>
          </a:p>
          <a:p>
            <a:pPr marL="0" indent="0">
              <a:buNone/>
            </a:pPr>
            <a:r>
              <a:rPr lang="en-US" sz="1200" kern="0" dirty="0">
                <a:latin typeface="Courier New"/>
                <a:cs typeface="Courier New"/>
              </a:rPr>
              <a:t>END DIMENSIONS</a:t>
            </a:r>
          </a:p>
          <a:p>
            <a:pPr marL="0" indent="0">
              <a:buNone/>
            </a:pPr>
            <a:endParaRPr lang="en-US" sz="1200" kern="0" dirty="0">
              <a:latin typeface="Courier New"/>
              <a:cs typeface="Courier New"/>
            </a:endParaRPr>
          </a:p>
          <a:p>
            <a:pPr marL="0" indent="0">
              <a:buNone/>
            </a:pPr>
            <a:r>
              <a:rPr lang="en-US" sz="1200" kern="0" dirty="0">
                <a:latin typeface="Courier New"/>
                <a:cs typeface="Courier New"/>
              </a:rPr>
              <a:t>BEGIN PERIOD 1</a:t>
            </a:r>
          </a:p>
          <a:p>
            <a:pPr marL="0" indent="0">
              <a:buNone/>
            </a:pPr>
            <a:r>
              <a:rPr lang="en-US" sz="1200" kern="0" dirty="0">
                <a:latin typeface="Courier New"/>
                <a:cs typeface="Courier New"/>
              </a:rPr>
              <a:t># canal</a:t>
            </a:r>
          </a:p>
          <a:p>
            <a:pPr marL="0" indent="0">
              <a:buNone/>
            </a:pPr>
            <a:r>
              <a:rPr lang="en-US" sz="1200" kern="0" dirty="0">
                <a:latin typeface="Courier New"/>
                <a:cs typeface="Courier New"/>
              </a:rPr>
              <a:t> 1  1 1  330.0    </a:t>
            </a:r>
          </a:p>
          <a:p>
            <a:pPr marL="0" indent="0">
              <a:buNone/>
            </a:pPr>
            <a:r>
              <a:rPr lang="en-US" sz="1200" kern="0" dirty="0">
                <a:latin typeface="Courier New"/>
                <a:cs typeface="Courier New"/>
              </a:rPr>
              <a:t> 1  2 1  330.0   </a:t>
            </a:r>
          </a:p>
          <a:p>
            <a:pPr marL="0" indent="0">
              <a:buNone/>
            </a:pPr>
            <a:r>
              <a:rPr lang="en-US" sz="1200" kern="0" dirty="0">
                <a:latin typeface="Courier New"/>
                <a:cs typeface="Courier New"/>
              </a:rPr>
              <a:t> 1  3 1  330.0    </a:t>
            </a:r>
          </a:p>
          <a:p>
            <a:pPr marL="0" indent="0">
              <a:buNone/>
            </a:pPr>
            <a:r>
              <a:rPr lang="en-US" sz="1200" kern="0" dirty="0">
                <a:latin typeface="Courier New"/>
                <a:cs typeface="Courier New"/>
              </a:rPr>
              <a:t> 1  4 1  330.0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 river</a:t>
            </a:r>
          </a:p>
          <a:p>
            <a:pPr marL="0" indent="0">
              <a:buNone/>
            </a:pPr>
            <a:r>
              <a:rPr lang="en-US" sz="1200" kern="0" dirty="0">
                <a:latin typeface="Courier New"/>
                <a:cs typeface="Courier New"/>
              </a:rPr>
              <a:t> 1  1 20  320.0    </a:t>
            </a:r>
          </a:p>
          <a:p>
            <a:pPr marL="0" indent="0">
              <a:buNone/>
            </a:pPr>
            <a:r>
              <a:rPr lang="en-US" sz="1200" kern="0" dirty="0">
                <a:latin typeface="Courier New"/>
                <a:cs typeface="Courier New"/>
              </a:rPr>
              <a:t> 1  2 20  320.0    </a:t>
            </a:r>
          </a:p>
          <a:p>
            <a:pPr marL="0" indent="0">
              <a:buNone/>
            </a:pPr>
            <a:r>
              <a:rPr lang="en-US" sz="1200" kern="0" dirty="0">
                <a:latin typeface="Courier New"/>
                <a:cs typeface="Courier New"/>
              </a:rPr>
              <a:t> 1  3 20  320.0</a:t>
            </a:r>
          </a:p>
          <a:p>
            <a:pPr marL="0" indent="0">
              <a:buNone/>
            </a:pPr>
            <a:r>
              <a:rPr lang="en-US" sz="1200" kern="0" dirty="0">
                <a:latin typeface="Courier New"/>
                <a:cs typeface="Courier New"/>
              </a:rPr>
              <a:t> ...</a:t>
            </a:r>
          </a:p>
          <a:p>
            <a:pPr marL="0" indent="0">
              <a:buNone/>
            </a:pPr>
            <a:r>
              <a:rPr lang="en-US" sz="1200" kern="0" dirty="0">
                <a:latin typeface="Courier New"/>
                <a:cs typeface="Courier New"/>
              </a:rPr>
              <a:t>END PERIOD</a:t>
            </a:r>
          </a:p>
        </p:txBody>
      </p:sp>
    </p:spTree>
    <p:extLst>
      <p:ext uri="{BB962C8B-B14F-4D97-AF65-F5344CB8AC3E}">
        <p14:creationId xmlns:p14="http://schemas.microsoft.com/office/powerpoint/2010/main" val="3322005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Solutions</a:t>
            </a:r>
          </a:p>
        </p:txBody>
      </p:sp>
      <p:sp>
        <p:nvSpPr>
          <p:cNvPr id="3" name="Content Placeholder 2"/>
          <p:cNvSpPr>
            <a:spLocks noGrp="1"/>
          </p:cNvSpPr>
          <p:nvPr>
            <p:ph idx="1"/>
          </p:nvPr>
        </p:nvSpPr>
        <p:spPr/>
        <p:txBody>
          <a:bodyPr/>
          <a:lstStyle/>
          <a:p>
            <a:r>
              <a:rPr lang="en-US" dirty="0"/>
              <a:t>Used to solve one or more models and exchanges</a:t>
            </a:r>
          </a:p>
          <a:p>
            <a:r>
              <a:rPr lang="en-US" dirty="0"/>
              <a:t>The only solution available now is the Iterative Model Solution, or IMS</a:t>
            </a:r>
          </a:p>
          <a:p>
            <a:pPr lvl="1"/>
            <a:r>
              <a:rPr lang="en-US" dirty="0"/>
              <a:t>Unstructured and asymmetric</a:t>
            </a:r>
          </a:p>
          <a:p>
            <a:r>
              <a:rPr lang="en-US" dirty="0"/>
              <a:t>IMS solves the following nonlinear equation </a:t>
            </a:r>
          </a:p>
          <a:p>
            <a:pPr lvl="1"/>
            <a:r>
              <a:rPr lang="en-US" dirty="0"/>
              <a:t>Ax  = b</a:t>
            </a:r>
          </a:p>
          <a:p>
            <a:endParaRPr lang="en-US" dirty="0"/>
          </a:p>
        </p:txBody>
      </p:sp>
      <p:pic>
        <p:nvPicPr>
          <p:cNvPr id="4" name="Picture 3"/>
          <p:cNvPicPr>
            <a:picLocks noChangeAspect="1"/>
          </p:cNvPicPr>
          <p:nvPr/>
        </p:nvPicPr>
        <p:blipFill>
          <a:blip r:embed="rId2"/>
          <a:stretch>
            <a:fillRect/>
          </a:stretch>
        </p:blipFill>
        <p:spPr>
          <a:xfrm>
            <a:off x="3581400" y="5149850"/>
            <a:ext cx="5473700" cy="1435100"/>
          </a:xfrm>
          <a:prstGeom prst="rect">
            <a:avLst/>
          </a:prstGeom>
          <a:solidFill>
            <a:schemeClr val="bg1"/>
          </a:solidFill>
        </p:spPr>
      </p:pic>
    </p:spTree>
    <p:extLst>
      <p:ext uri="{BB962C8B-B14F-4D97-AF65-F5344CB8AC3E}">
        <p14:creationId xmlns:p14="http://schemas.microsoft.com/office/powerpoint/2010/main" val="407683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D4CA-D8D7-DA42-BABE-B9371CAD6FAB}"/>
              </a:ext>
            </a:extLst>
          </p:cNvPr>
          <p:cNvSpPr>
            <a:spLocks noGrp="1"/>
          </p:cNvSpPr>
          <p:nvPr>
            <p:ph type="title"/>
          </p:nvPr>
        </p:nvSpPr>
        <p:spPr/>
        <p:txBody>
          <a:bodyPr/>
          <a:lstStyle/>
          <a:p>
            <a:r>
              <a:rPr lang="en-US" dirty="0"/>
              <a:t>Iterative Model Solution (IMS6)</a:t>
            </a:r>
          </a:p>
        </p:txBody>
      </p:sp>
      <p:pic>
        <p:nvPicPr>
          <p:cNvPr id="4" name="Picture 4">
            <a:extLst>
              <a:ext uri="{FF2B5EF4-FFF2-40B4-BE49-F238E27FC236}">
                <a16:creationId xmlns:a16="http://schemas.microsoft.com/office/drawing/2014/main" id="{F1198142-B537-384B-A4D1-88A1499B6A8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46876" y="2025123"/>
            <a:ext cx="2923562" cy="29326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BA2B1B41-6448-2A44-BB95-98D342CBB0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077272"/>
            <a:ext cx="4657725" cy="56473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4342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5">
            <a:extLst>
              <a:ext uri="{FF2B5EF4-FFF2-40B4-BE49-F238E27FC236}">
                <a16:creationId xmlns:a16="http://schemas.microsoft.com/office/drawing/2014/main" id="{80DF19A4-AD04-544D-9362-AFB5F5100AEF}"/>
              </a:ext>
            </a:extLst>
          </p:cNvPr>
          <p:cNvSpPr>
            <a:spLocks noChangeArrowheads="1"/>
          </p:cNvSpPr>
          <p:nvPr/>
        </p:nvSpPr>
        <p:spPr bwMode="auto">
          <a:xfrm>
            <a:off x="1676400" y="5867400"/>
            <a:ext cx="1981200" cy="914400"/>
          </a:xfrm>
          <a:prstGeom prst="rect">
            <a:avLst/>
          </a:prstGeom>
          <a:solidFill>
            <a:srgbClr val="002F57"/>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p>
          <a:p>
            <a:endParaRPr lang="en-US"/>
          </a:p>
        </p:txBody>
      </p:sp>
      <p:pic>
        <p:nvPicPr>
          <p:cNvPr id="13" name="Picture 12"/>
          <p:cNvPicPr>
            <a:picLocks noChangeAspect="1"/>
          </p:cNvPicPr>
          <p:nvPr/>
        </p:nvPicPr>
        <p:blipFill>
          <a:blip r:embed="rId2"/>
          <a:stretch>
            <a:fillRect/>
          </a:stretch>
        </p:blipFill>
        <p:spPr>
          <a:xfrm>
            <a:off x="9220200" y="685800"/>
            <a:ext cx="1809737" cy="5667768"/>
          </a:xfrm>
          <a:prstGeom prst="rect">
            <a:avLst/>
          </a:prstGeom>
        </p:spPr>
      </p:pic>
      <p:pic>
        <p:nvPicPr>
          <p:cNvPr id="4" name="Picture 3"/>
          <p:cNvPicPr>
            <a:picLocks noChangeAspect="1"/>
          </p:cNvPicPr>
          <p:nvPr/>
        </p:nvPicPr>
        <p:blipFill>
          <a:blip r:embed="rId3"/>
          <a:stretch>
            <a:fillRect/>
          </a:stretch>
        </p:blipFill>
        <p:spPr>
          <a:xfrm>
            <a:off x="2412750" y="1324484"/>
            <a:ext cx="3267277" cy="5152516"/>
          </a:xfrm>
          <a:prstGeom prst="rect">
            <a:avLst/>
          </a:prstGeom>
        </p:spPr>
      </p:pic>
      <p:sp>
        <p:nvSpPr>
          <p:cNvPr id="2" name="Title 1"/>
          <p:cNvSpPr>
            <a:spLocks noGrp="1"/>
          </p:cNvSpPr>
          <p:nvPr>
            <p:ph type="title"/>
          </p:nvPr>
        </p:nvSpPr>
        <p:spPr/>
        <p:txBody>
          <a:bodyPr/>
          <a:lstStyle/>
          <a:p>
            <a:r>
              <a:rPr lang="en-US" dirty="0"/>
              <a:t>MODFLOW 6 Framework Time Series</a:t>
            </a:r>
          </a:p>
        </p:txBody>
      </p:sp>
      <p:sp>
        <p:nvSpPr>
          <p:cNvPr id="10" name="Rectangle 9"/>
          <p:cNvSpPr/>
          <p:nvPr/>
        </p:nvSpPr>
        <p:spPr bwMode="auto">
          <a:xfrm>
            <a:off x="3352800" y="2658040"/>
            <a:ext cx="665444" cy="364594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
        <p:nvSpPr>
          <p:cNvPr id="11" name="Rectangle 10"/>
          <p:cNvSpPr/>
          <p:nvPr/>
        </p:nvSpPr>
        <p:spPr bwMode="auto">
          <a:xfrm>
            <a:off x="10058400" y="838199"/>
            <a:ext cx="457200" cy="228601"/>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cxnSp>
        <p:nvCxnSpPr>
          <p:cNvPr id="12" name="Straight Connector 11"/>
          <p:cNvCxnSpPr>
            <a:cxnSpLocks/>
            <a:stCxn id="10" idx="3"/>
            <a:endCxn id="11" idx="1"/>
          </p:cNvCxnSpPr>
          <p:nvPr/>
        </p:nvCxnSpPr>
        <p:spPr bwMode="auto">
          <a:xfrm flipV="1">
            <a:off x="4018244" y="952500"/>
            <a:ext cx="6040156" cy="3528511"/>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
        <p:nvSpPr>
          <p:cNvPr id="14" name="TextBox 13"/>
          <p:cNvSpPr txBox="1"/>
          <p:nvPr/>
        </p:nvSpPr>
        <p:spPr>
          <a:xfrm>
            <a:off x="9601199" y="304800"/>
            <a:ext cx="997188" cy="400110"/>
          </a:xfrm>
          <a:prstGeom prst="rect">
            <a:avLst/>
          </a:prstGeom>
          <a:noFill/>
        </p:spPr>
        <p:txBody>
          <a:bodyPr wrap="none" rtlCol="0">
            <a:spAutoFit/>
          </a:bodyPr>
          <a:lstStyle/>
          <a:p>
            <a:r>
              <a:rPr lang="en-US" sz="2000" dirty="0" err="1">
                <a:solidFill>
                  <a:schemeClr val="bg1"/>
                </a:solidFill>
              </a:rPr>
              <a:t>tides.ts</a:t>
            </a:r>
            <a:endParaRPr lang="en-US" sz="2000" dirty="0">
              <a:solidFill>
                <a:schemeClr val="bg1"/>
              </a:solidFill>
            </a:endParaRPr>
          </a:p>
        </p:txBody>
      </p:sp>
      <p:sp>
        <p:nvSpPr>
          <p:cNvPr id="15" name="TextBox 14"/>
          <p:cNvSpPr txBox="1"/>
          <p:nvPr/>
        </p:nvSpPr>
        <p:spPr>
          <a:xfrm>
            <a:off x="3098549" y="990600"/>
            <a:ext cx="1866692" cy="400110"/>
          </a:xfrm>
          <a:prstGeom prst="rect">
            <a:avLst/>
          </a:prstGeom>
          <a:noFill/>
        </p:spPr>
        <p:txBody>
          <a:bodyPr wrap="none" rtlCol="0">
            <a:spAutoFit/>
          </a:bodyPr>
          <a:lstStyle/>
          <a:p>
            <a:r>
              <a:rPr lang="en-US" sz="2000" dirty="0">
                <a:solidFill>
                  <a:schemeClr val="bg1"/>
                </a:solidFill>
              </a:rPr>
              <a:t>GHB Input File</a:t>
            </a:r>
          </a:p>
        </p:txBody>
      </p:sp>
      <p:sp>
        <p:nvSpPr>
          <p:cNvPr id="18" name="Rectangle 17">
            <a:extLst>
              <a:ext uri="{FF2B5EF4-FFF2-40B4-BE49-F238E27FC236}">
                <a16:creationId xmlns:a16="http://schemas.microsoft.com/office/drawing/2014/main" id="{C47DBBE3-D28D-1045-8756-08D1E80A35AB}"/>
              </a:ext>
            </a:extLst>
          </p:cNvPr>
          <p:cNvSpPr/>
          <p:nvPr/>
        </p:nvSpPr>
        <p:spPr bwMode="auto">
          <a:xfrm>
            <a:off x="2513704" y="1452281"/>
            <a:ext cx="1506071" cy="172124"/>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3200"/>
          </a:p>
        </p:txBody>
      </p:sp>
    </p:spTree>
    <p:extLst>
      <p:ext uri="{BB962C8B-B14F-4D97-AF65-F5344CB8AC3E}">
        <p14:creationId xmlns:p14="http://schemas.microsoft.com/office/powerpoint/2010/main" val="3321174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882C4-1DC6-D34A-BD59-C5CB012F1AE9}"/>
              </a:ext>
            </a:extLst>
          </p:cNvPr>
          <p:cNvSpPr>
            <a:spLocks noGrp="1"/>
          </p:cNvSpPr>
          <p:nvPr>
            <p:ph type="title"/>
          </p:nvPr>
        </p:nvSpPr>
        <p:spPr/>
        <p:txBody>
          <a:bodyPr/>
          <a:lstStyle/>
          <a:p>
            <a:r>
              <a:rPr lang="en-US" dirty="0"/>
              <a:t>Timeseries Interpolation Methods</a:t>
            </a:r>
          </a:p>
        </p:txBody>
      </p:sp>
      <p:sp>
        <p:nvSpPr>
          <p:cNvPr id="3" name="Content Placeholder 2">
            <a:extLst>
              <a:ext uri="{FF2B5EF4-FFF2-40B4-BE49-F238E27FC236}">
                <a16:creationId xmlns:a16="http://schemas.microsoft.com/office/drawing/2014/main" id="{85A7BCAF-F6AA-7941-A072-D9AEF7472577}"/>
              </a:ext>
            </a:extLst>
          </p:cNvPr>
          <p:cNvSpPr>
            <a:spLocks noGrp="1"/>
          </p:cNvSpPr>
          <p:nvPr>
            <p:ph sz="half" idx="1"/>
          </p:nvPr>
        </p:nvSpPr>
        <p:spPr>
          <a:xfrm>
            <a:off x="1752600" y="1066800"/>
            <a:ext cx="5715000" cy="4495800"/>
          </a:xfrm>
        </p:spPr>
        <p:txBody>
          <a:bodyPr/>
          <a:lstStyle/>
          <a:p>
            <a:r>
              <a:rPr lang="en-US" dirty="0"/>
              <a:t>STEPWISE</a:t>
            </a:r>
          </a:p>
          <a:p>
            <a:pPr lvl="1"/>
            <a:r>
              <a:rPr lang="en-US" dirty="0"/>
              <a:t>Values are constant until changed</a:t>
            </a:r>
          </a:p>
          <a:p>
            <a:pPr marL="0" indent="0">
              <a:buNone/>
            </a:pPr>
            <a:endParaRPr lang="en-US" dirty="0"/>
          </a:p>
          <a:p>
            <a:r>
              <a:rPr lang="en-US" dirty="0"/>
              <a:t>LINEAR</a:t>
            </a:r>
          </a:p>
          <a:p>
            <a:pPr lvl="1"/>
            <a:r>
              <a:rPr lang="en-US" dirty="0"/>
              <a:t>Average value is calculated for the time step</a:t>
            </a:r>
          </a:p>
          <a:p>
            <a:endParaRPr lang="en-US" dirty="0"/>
          </a:p>
          <a:p>
            <a:r>
              <a:rPr lang="en-US" dirty="0"/>
              <a:t>LINEAREND</a:t>
            </a:r>
          </a:p>
          <a:p>
            <a:pPr lvl="1"/>
            <a:r>
              <a:rPr lang="en-US" dirty="0"/>
              <a:t>Value interpolated at end of time step</a:t>
            </a:r>
          </a:p>
        </p:txBody>
      </p:sp>
      <p:pic>
        <p:nvPicPr>
          <p:cNvPr id="5" name="Picture 4">
            <a:extLst>
              <a:ext uri="{FF2B5EF4-FFF2-40B4-BE49-F238E27FC236}">
                <a16:creationId xmlns:a16="http://schemas.microsoft.com/office/drawing/2014/main" id="{F6BF374A-1422-2C49-B971-4FC8F57BA8A2}"/>
              </a:ext>
            </a:extLst>
          </p:cNvPr>
          <p:cNvPicPr>
            <a:picLocks noChangeAspect="1"/>
          </p:cNvPicPr>
          <p:nvPr/>
        </p:nvPicPr>
        <p:blipFill>
          <a:blip r:embed="rId2"/>
          <a:stretch>
            <a:fillRect/>
          </a:stretch>
        </p:blipFill>
        <p:spPr>
          <a:xfrm>
            <a:off x="7467601" y="1676400"/>
            <a:ext cx="2862509" cy="3107652"/>
          </a:xfrm>
          <a:prstGeom prst="rect">
            <a:avLst/>
          </a:prstGeom>
        </p:spPr>
      </p:pic>
    </p:spTree>
    <p:extLst>
      <p:ext uri="{BB962C8B-B14F-4D97-AF65-F5344CB8AC3E}">
        <p14:creationId xmlns:p14="http://schemas.microsoft.com/office/powerpoint/2010/main" val="165759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D85F3-644B-0048-A5D6-93A5C52C7CA4}"/>
              </a:ext>
            </a:extLst>
          </p:cNvPr>
          <p:cNvSpPr>
            <a:spLocks noGrp="1"/>
          </p:cNvSpPr>
          <p:nvPr>
            <p:ph type="title"/>
          </p:nvPr>
        </p:nvSpPr>
        <p:spPr/>
        <p:txBody>
          <a:bodyPr/>
          <a:lstStyle/>
          <a:p>
            <a:r>
              <a:rPr lang="en-US" dirty="0"/>
              <a:t>MODFLOW 6 Framework Observations</a:t>
            </a:r>
          </a:p>
        </p:txBody>
      </p:sp>
      <p:sp>
        <p:nvSpPr>
          <p:cNvPr id="5" name="Content Placeholder 4">
            <a:extLst>
              <a:ext uri="{FF2B5EF4-FFF2-40B4-BE49-F238E27FC236}">
                <a16:creationId xmlns:a16="http://schemas.microsoft.com/office/drawing/2014/main" id="{71B01E74-BAD4-B54C-9F3C-A53AF2FBA72A}"/>
              </a:ext>
            </a:extLst>
          </p:cNvPr>
          <p:cNvSpPr>
            <a:spLocks noGrp="1"/>
          </p:cNvSpPr>
          <p:nvPr>
            <p:ph idx="1"/>
          </p:nvPr>
        </p:nvSpPr>
        <p:spPr/>
        <p:txBody>
          <a:bodyPr/>
          <a:lstStyle/>
          <a:p>
            <a:r>
              <a:rPr lang="en-US" dirty="0"/>
              <a:t>OBS Package for GWF Model</a:t>
            </a:r>
          </a:p>
          <a:p>
            <a:pPr lvl="1"/>
            <a:r>
              <a:rPr lang="en-US" dirty="0"/>
              <a:t>Heads</a:t>
            </a:r>
          </a:p>
          <a:p>
            <a:pPr lvl="1"/>
            <a:r>
              <a:rPr lang="en-US" dirty="0"/>
              <a:t>Flow between cells</a:t>
            </a:r>
          </a:p>
          <a:p>
            <a:r>
              <a:rPr lang="en-US" dirty="0"/>
              <a:t>Separate OBS files for each package</a:t>
            </a:r>
          </a:p>
          <a:p>
            <a:pPr lvl="1"/>
            <a:endParaRPr lang="en-US" dirty="0"/>
          </a:p>
        </p:txBody>
      </p:sp>
      <p:pic>
        <p:nvPicPr>
          <p:cNvPr id="6" name="Picture 5">
            <a:extLst>
              <a:ext uri="{FF2B5EF4-FFF2-40B4-BE49-F238E27FC236}">
                <a16:creationId xmlns:a16="http://schemas.microsoft.com/office/drawing/2014/main" id="{F0DF99DE-41EF-AF4C-827E-BDFF0364B2F7}"/>
              </a:ext>
            </a:extLst>
          </p:cNvPr>
          <p:cNvPicPr>
            <a:picLocks noChangeAspect="1"/>
          </p:cNvPicPr>
          <p:nvPr/>
        </p:nvPicPr>
        <p:blipFill>
          <a:blip r:embed="rId2"/>
          <a:stretch>
            <a:fillRect/>
          </a:stretch>
        </p:blipFill>
        <p:spPr>
          <a:xfrm>
            <a:off x="2279388" y="3598539"/>
            <a:ext cx="7557025" cy="2256323"/>
          </a:xfrm>
          <a:prstGeom prst="rect">
            <a:avLst/>
          </a:prstGeom>
        </p:spPr>
      </p:pic>
    </p:spTree>
    <p:extLst>
      <p:ext uri="{BB962C8B-B14F-4D97-AF65-F5344CB8AC3E}">
        <p14:creationId xmlns:p14="http://schemas.microsoft.com/office/powerpoint/2010/main" val="1034024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Groundwater flow (GWF) model	</a:t>
            </a:r>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6721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E12625-E57A-BD44-B0BF-74E8C82123CD}"/>
              </a:ext>
            </a:extLst>
          </p:cNvPr>
          <p:cNvSpPr>
            <a:spLocks noGrp="1"/>
          </p:cNvSpPr>
          <p:nvPr>
            <p:ph type="title"/>
          </p:nvPr>
        </p:nvSpPr>
        <p:spPr/>
        <p:txBody>
          <a:bodyPr/>
          <a:lstStyle/>
          <a:p>
            <a:r>
              <a:rPr lang="en-US" dirty="0"/>
              <a:t>GWF Documentation</a:t>
            </a:r>
          </a:p>
        </p:txBody>
      </p:sp>
      <p:pic>
        <p:nvPicPr>
          <p:cNvPr id="5" name="Picture 4">
            <a:extLst>
              <a:ext uri="{FF2B5EF4-FFF2-40B4-BE49-F238E27FC236}">
                <a16:creationId xmlns:a16="http://schemas.microsoft.com/office/drawing/2014/main" id="{E0831E32-BE9C-E34E-88EE-83A149713EC7}"/>
              </a:ext>
            </a:extLst>
          </p:cNvPr>
          <p:cNvPicPr>
            <a:picLocks noChangeAspect="1"/>
          </p:cNvPicPr>
          <p:nvPr/>
        </p:nvPicPr>
        <p:blipFill>
          <a:blip r:embed="rId2"/>
          <a:stretch>
            <a:fillRect/>
          </a:stretch>
        </p:blipFill>
        <p:spPr>
          <a:xfrm>
            <a:off x="2895601" y="1493420"/>
            <a:ext cx="3003319" cy="3871161"/>
          </a:xfrm>
          <a:prstGeom prst="rect">
            <a:avLst/>
          </a:prstGeom>
        </p:spPr>
      </p:pic>
      <p:pic>
        <p:nvPicPr>
          <p:cNvPr id="6" name="Picture 5">
            <a:extLst>
              <a:ext uri="{FF2B5EF4-FFF2-40B4-BE49-F238E27FC236}">
                <a16:creationId xmlns:a16="http://schemas.microsoft.com/office/drawing/2014/main" id="{BC89823D-EDF1-2F40-896D-0C0085999BE0}"/>
              </a:ext>
            </a:extLst>
          </p:cNvPr>
          <p:cNvPicPr>
            <a:picLocks noChangeAspect="1"/>
          </p:cNvPicPr>
          <p:nvPr/>
        </p:nvPicPr>
        <p:blipFill>
          <a:blip r:embed="rId3"/>
          <a:stretch>
            <a:fillRect/>
          </a:stretch>
        </p:blipFill>
        <p:spPr>
          <a:xfrm>
            <a:off x="6553200" y="1493420"/>
            <a:ext cx="2975558" cy="3871161"/>
          </a:xfrm>
          <a:prstGeom prst="rect">
            <a:avLst/>
          </a:prstGeom>
        </p:spPr>
      </p:pic>
    </p:spTree>
    <p:extLst>
      <p:ext uri="{BB962C8B-B14F-4D97-AF65-F5344CB8AC3E}">
        <p14:creationId xmlns:p14="http://schemas.microsoft.com/office/powerpoint/2010/main" val="268344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9689-E116-7448-A55F-42A4440B726C}"/>
              </a:ext>
            </a:extLst>
          </p:cNvPr>
          <p:cNvSpPr>
            <a:spLocks noGrp="1"/>
          </p:cNvSpPr>
          <p:nvPr>
            <p:ph type="title"/>
          </p:nvPr>
        </p:nvSpPr>
        <p:spPr/>
        <p:txBody>
          <a:bodyPr/>
          <a:lstStyle/>
          <a:p>
            <a:r>
              <a:rPr lang="en-US" dirty="0"/>
              <a:t>GWF Model Highlights</a:t>
            </a:r>
          </a:p>
        </p:txBody>
      </p:sp>
      <p:sp>
        <p:nvSpPr>
          <p:cNvPr id="3" name="Content Placeholder 2">
            <a:extLst>
              <a:ext uri="{FF2B5EF4-FFF2-40B4-BE49-F238E27FC236}">
                <a16:creationId xmlns:a16="http://schemas.microsoft.com/office/drawing/2014/main" id="{CB3F0B4D-4EDE-B844-8AB0-3E90FC35CDDB}"/>
              </a:ext>
            </a:extLst>
          </p:cNvPr>
          <p:cNvSpPr>
            <a:spLocks noGrp="1"/>
          </p:cNvSpPr>
          <p:nvPr>
            <p:ph idx="1"/>
          </p:nvPr>
        </p:nvSpPr>
        <p:spPr/>
        <p:txBody>
          <a:bodyPr/>
          <a:lstStyle/>
          <a:p>
            <a:r>
              <a:rPr lang="en-US" dirty="0"/>
              <a:t>Generalized control-volume finite-difference formulation</a:t>
            </a:r>
          </a:p>
          <a:p>
            <a:pPr lvl="1"/>
            <a:r>
              <a:rPr lang="en-US" dirty="0"/>
              <a:t>Regular MODFLOW grids</a:t>
            </a:r>
          </a:p>
          <a:p>
            <a:pPr lvl="1"/>
            <a:r>
              <a:rPr lang="en-US" dirty="0"/>
              <a:t>Unstructured grids</a:t>
            </a:r>
          </a:p>
          <a:p>
            <a:r>
              <a:rPr lang="en-US" dirty="0"/>
              <a:t>IDOMAIN capability</a:t>
            </a:r>
          </a:p>
          <a:p>
            <a:r>
              <a:rPr lang="en-US" dirty="0"/>
              <a:t>Full 3D anisotropy</a:t>
            </a:r>
          </a:p>
          <a:p>
            <a:r>
              <a:rPr lang="en-US" dirty="0"/>
              <a:t>Multiple stress package ”instances”</a:t>
            </a:r>
          </a:p>
          <a:p>
            <a:r>
              <a:rPr lang="en-US" dirty="0"/>
              <a:t>Block and keyword input structure</a:t>
            </a:r>
          </a:p>
        </p:txBody>
      </p:sp>
    </p:spTree>
    <p:extLst>
      <p:ext uri="{BB962C8B-B14F-4D97-AF65-F5344CB8AC3E}">
        <p14:creationId xmlns:p14="http://schemas.microsoft.com/office/powerpoint/2010/main" val="1084594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61C36-E100-424D-8200-54D6E29EED15}"/>
              </a:ext>
            </a:extLst>
          </p:cNvPr>
          <p:cNvSpPr>
            <a:spLocks noGrp="1"/>
          </p:cNvSpPr>
          <p:nvPr>
            <p:ph type="title"/>
          </p:nvPr>
        </p:nvSpPr>
        <p:spPr/>
        <p:txBody>
          <a:bodyPr/>
          <a:lstStyle/>
          <a:p>
            <a:r>
              <a:rPr lang="en-US" dirty="0"/>
              <a:t>MODFLOW 6 Framework</a:t>
            </a:r>
            <a:br>
              <a:rPr lang="en-US" dirty="0"/>
            </a:br>
            <a:endParaRPr lang="en-US" dirty="0"/>
          </a:p>
        </p:txBody>
      </p:sp>
      <p:sp>
        <p:nvSpPr>
          <p:cNvPr id="3" name="Text Placeholder 2">
            <a:extLst>
              <a:ext uri="{FF2B5EF4-FFF2-40B4-BE49-F238E27FC236}">
                <a16:creationId xmlns:a16="http://schemas.microsoft.com/office/drawing/2014/main" id="{30C2C7A8-3A8F-7841-B180-AB197FE4751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UNDERLYING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67920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74400" cy="1143000"/>
          </a:xfrm>
        </p:spPr>
        <p:txBody>
          <a:bodyPr/>
          <a:lstStyle/>
          <a:p>
            <a:r>
              <a:rPr lang="en-US" dirty="0"/>
              <a:t>Finite-Difference Equation</a:t>
            </a:r>
          </a:p>
        </p:txBody>
      </p:sp>
      <p:grpSp>
        <p:nvGrpSpPr>
          <p:cNvPr id="6" name="Group 5">
            <a:extLst>
              <a:ext uri="{FF2B5EF4-FFF2-40B4-BE49-F238E27FC236}">
                <a16:creationId xmlns:a16="http://schemas.microsoft.com/office/drawing/2014/main" id="{10E60B45-A26E-F04B-A97E-E8B4B533FFD7}"/>
              </a:ext>
            </a:extLst>
          </p:cNvPr>
          <p:cNvGrpSpPr/>
          <p:nvPr/>
        </p:nvGrpSpPr>
        <p:grpSpPr>
          <a:xfrm>
            <a:off x="2400300" y="2133600"/>
            <a:ext cx="7391400" cy="4038600"/>
            <a:chOff x="2362200" y="1752600"/>
            <a:chExt cx="7391400" cy="4038600"/>
          </a:xfrm>
        </p:grpSpPr>
        <p:sp>
          <p:nvSpPr>
            <p:cNvPr id="14" name="Rectangle 13"/>
            <p:cNvSpPr/>
            <p:nvPr/>
          </p:nvSpPr>
          <p:spPr bwMode="auto">
            <a:xfrm>
              <a:off x="2362200" y="1752600"/>
              <a:ext cx="7391400" cy="4038600"/>
            </a:xfrm>
            <a:prstGeom prst="rect">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endParaRPr lang="en-US"/>
            </a:p>
          </p:txBody>
        </p:sp>
        <p:graphicFrame>
          <p:nvGraphicFramePr>
            <p:cNvPr id="9" name="Object 26"/>
            <p:cNvGraphicFramePr>
              <a:graphicFrameLocks noChangeAspect="1"/>
            </p:cNvGraphicFramePr>
            <p:nvPr>
              <p:extLst>
                <p:ext uri="{D42A27DB-BD31-4B8C-83A1-F6EECF244321}">
                  <p14:modId xmlns:p14="http://schemas.microsoft.com/office/powerpoint/2010/main" val="2809722085"/>
                </p:ext>
              </p:extLst>
            </p:nvPr>
          </p:nvGraphicFramePr>
          <p:xfrm>
            <a:off x="3124200" y="2133600"/>
            <a:ext cx="5486400" cy="381000"/>
          </p:xfrm>
          <a:graphic>
            <a:graphicData uri="http://schemas.openxmlformats.org/presentationml/2006/ole">
              <mc:AlternateContent xmlns:mc="http://schemas.openxmlformats.org/markup-compatibility/2006">
                <mc:Choice xmlns:v="urn:schemas-microsoft-com:vml" Requires="v">
                  <p:oleObj spid="_x0000_s1121" name="Equation" r:id="rId3" imgW="3187700" imgH="228600" progId="Equation.3">
                    <p:embed/>
                  </p:oleObj>
                </mc:Choice>
                <mc:Fallback>
                  <p:oleObj name="Equation" r:id="rId3" imgW="3187700" imgH="228600" progId="Equation.3">
                    <p:embed/>
                    <p:pic>
                      <p:nvPicPr>
                        <p:cNvPr id="9"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133600"/>
                          <a:ext cx="5486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pic>
          <p:nvPicPr>
            <p:cNvPr id="1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971800"/>
              <a:ext cx="58674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aphicFrame>
          <p:nvGraphicFramePr>
            <p:cNvPr id="12" name="Object 29"/>
            <p:cNvGraphicFramePr>
              <a:graphicFrameLocks noChangeAspect="1"/>
            </p:cNvGraphicFramePr>
            <p:nvPr>
              <p:extLst>
                <p:ext uri="{D42A27DB-BD31-4B8C-83A1-F6EECF244321}">
                  <p14:modId xmlns:p14="http://schemas.microsoft.com/office/powerpoint/2010/main" val="368352813"/>
                </p:ext>
              </p:extLst>
            </p:nvPr>
          </p:nvGraphicFramePr>
          <p:xfrm>
            <a:off x="2743200" y="3886200"/>
            <a:ext cx="5715000" cy="381000"/>
          </p:xfrm>
          <a:graphic>
            <a:graphicData uri="http://schemas.openxmlformats.org/presentationml/2006/ole">
              <mc:AlternateContent xmlns:mc="http://schemas.openxmlformats.org/markup-compatibility/2006">
                <mc:Choice xmlns:v="urn:schemas-microsoft-com:vml" Requires="v">
                  <p:oleObj spid="_x0000_s1122" name="Equation" r:id="rId6" imgW="3416300" imgH="228600" progId="Equation.3">
                    <p:embed/>
                  </p:oleObj>
                </mc:Choice>
                <mc:Fallback>
                  <p:oleObj name="Equation" r:id="rId6" imgW="3416300" imgH="228600" progId="Equation.3">
                    <p:embed/>
                    <p:pic>
                      <p:nvPicPr>
                        <p:cNvPr id="12" name="Object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3200" y="3886200"/>
                          <a:ext cx="5715000" cy="38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aphicFrame>
          <p:nvGraphicFramePr>
            <p:cNvPr id="13" name="Object 31"/>
            <p:cNvGraphicFramePr>
              <a:graphicFrameLocks noChangeAspect="1"/>
            </p:cNvGraphicFramePr>
            <p:nvPr>
              <p:extLst>
                <p:ext uri="{D42A27DB-BD31-4B8C-83A1-F6EECF244321}">
                  <p14:modId xmlns:p14="http://schemas.microsoft.com/office/powerpoint/2010/main" val="1338738723"/>
                </p:ext>
              </p:extLst>
            </p:nvPr>
          </p:nvGraphicFramePr>
          <p:xfrm>
            <a:off x="2819400" y="4648200"/>
            <a:ext cx="6248400" cy="762000"/>
          </p:xfrm>
          <a:graphic>
            <a:graphicData uri="http://schemas.openxmlformats.org/presentationml/2006/ole">
              <mc:AlternateContent xmlns:mc="http://schemas.openxmlformats.org/markup-compatibility/2006">
                <mc:Choice xmlns:v="urn:schemas-microsoft-com:vml" Requires="v">
                  <p:oleObj spid="_x0000_s1123" name="Equation" r:id="rId8" imgW="3543300" imgH="444500" progId="Equation.3">
                    <p:embed/>
                  </p:oleObj>
                </mc:Choice>
                <mc:Fallback>
                  <p:oleObj name="Equation" r:id="rId8" imgW="3543300" imgH="444500" progId="Equation.3">
                    <p:embed/>
                    <p:pic>
                      <p:nvPicPr>
                        <p:cNvPr id="13"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400" y="4648200"/>
                          <a:ext cx="62484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grpSp>
      <p:pic>
        <p:nvPicPr>
          <p:cNvPr id="3" name="Picture 2">
            <a:extLst>
              <a:ext uri="{FF2B5EF4-FFF2-40B4-BE49-F238E27FC236}">
                <a16:creationId xmlns:a16="http://schemas.microsoft.com/office/drawing/2014/main" id="{9078D94C-ABB8-AE49-85B3-0DAA81AD0149}"/>
              </a:ext>
            </a:extLst>
          </p:cNvPr>
          <p:cNvPicPr>
            <a:picLocks noChangeAspect="1"/>
          </p:cNvPicPr>
          <p:nvPr/>
        </p:nvPicPr>
        <p:blipFill>
          <a:blip r:embed="rId10"/>
          <a:stretch>
            <a:fillRect/>
          </a:stretch>
        </p:blipFill>
        <p:spPr>
          <a:xfrm>
            <a:off x="9829800" y="152400"/>
            <a:ext cx="2215816" cy="1844342"/>
          </a:xfrm>
          <a:prstGeom prst="rect">
            <a:avLst/>
          </a:prstGeom>
        </p:spPr>
      </p:pic>
    </p:spTree>
    <p:extLst>
      <p:ext uri="{BB962C8B-B14F-4D97-AF65-F5344CB8AC3E}">
        <p14:creationId xmlns:p14="http://schemas.microsoft.com/office/powerpoint/2010/main" val="706593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Generalized CVFD Equation</a:t>
            </a:r>
          </a:p>
        </p:txBody>
      </p:sp>
      <p:pic>
        <p:nvPicPr>
          <p:cNvPr id="3" name="Picture 2"/>
          <p:cNvPicPr>
            <a:picLocks noChangeAspect="1"/>
          </p:cNvPicPr>
          <p:nvPr/>
        </p:nvPicPr>
        <p:blipFill>
          <a:blip r:embed="rId2"/>
          <a:stretch>
            <a:fillRect/>
          </a:stretch>
        </p:blipFill>
        <p:spPr>
          <a:xfrm>
            <a:off x="2317489" y="2830000"/>
            <a:ext cx="7557025" cy="1189532"/>
          </a:xfrm>
          <a:prstGeom prst="rect">
            <a:avLst/>
          </a:prstGeom>
        </p:spPr>
      </p:pic>
    </p:spTree>
    <p:extLst>
      <p:ext uri="{BB962C8B-B14F-4D97-AF65-F5344CB8AC3E}">
        <p14:creationId xmlns:p14="http://schemas.microsoft.com/office/powerpoint/2010/main" val="272433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DISCRETIZATION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23781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00"/>
            <a:ext cx="8229600" cy="3081356"/>
          </a:xfrm>
        </p:spPr>
        <p:txBody>
          <a:bodyPr/>
          <a:lstStyle/>
          <a:p>
            <a:r>
              <a:rPr lang="en-US" dirty="0"/>
              <a:t>Three ways to enter grid</a:t>
            </a:r>
          </a:p>
          <a:p>
            <a:pPr lvl="1"/>
            <a:r>
              <a:rPr lang="en-US" dirty="0"/>
              <a:t>DIS – regular MODFLOW grid</a:t>
            </a:r>
          </a:p>
          <a:p>
            <a:pPr lvl="1"/>
            <a:r>
              <a:rPr lang="en-US" dirty="0"/>
              <a:t>DISV – discretization by vertices</a:t>
            </a:r>
          </a:p>
          <a:p>
            <a:pPr lvl="1"/>
            <a:r>
              <a:rPr lang="en-US" dirty="0"/>
              <a:t>DISU – fully unstructured</a:t>
            </a:r>
          </a:p>
        </p:txBody>
      </p:sp>
      <p:pic>
        <p:nvPicPr>
          <p:cNvPr id="4"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2400" y="3708532"/>
            <a:ext cx="4793551" cy="229843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7" descr="D:\users\langevin\ModelDevelopment\mfusg\presentations\2013_MODFLOW_Langevin\hesch\Chris\coarseus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739" y="3225998"/>
            <a:ext cx="3102273" cy="32635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p:nvPicPr>
        <p:blipFill rotWithShape="1">
          <a:blip r:embed="rId4"/>
          <a:srcRect r="48945"/>
          <a:stretch/>
        </p:blipFill>
        <p:spPr>
          <a:xfrm>
            <a:off x="8305800" y="3048000"/>
            <a:ext cx="3733799" cy="3619502"/>
          </a:xfrm>
          <a:prstGeom prst="rect">
            <a:avLst/>
          </a:prstGeom>
        </p:spPr>
      </p:pic>
      <p:sp>
        <p:nvSpPr>
          <p:cNvPr id="9" name="Title 7">
            <a:extLst>
              <a:ext uri="{FF2B5EF4-FFF2-40B4-BE49-F238E27FC236}">
                <a16:creationId xmlns:a16="http://schemas.microsoft.com/office/drawing/2014/main" id="{6210443A-65C4-7F47-8F5D-B1B54DC57CA4}"/>
              </a:ext>
            </a:extLst>
          </p:cNvPr>
          <p:cNvSpPr>
            <a:spLocks noGrp="1"/>
          </p:cNvSpPr>
          <p:nvPr>
            <p:ph type="title"/>
          </p:nvPr>
        </p:nvSpPr>
        <p:spPr>
          <a:xfrm>
            <a:off x="508000" y="152400"/>
            <a:ext cx="11074400" cy="1143000"/>
          </a:xfrm>
        </p:spPr>
        <p:txBody>
          <a:bodyPr/>
          <a:lstStyle/>
          <a:p>
            <a:r>
              <a:rPr lang="en-US" dirty="0"/>
              <a:t>Spatial Discretization</a:t>
            </a:r>
          </a:p>
        </p:txBody>
      </p:sp>
    </p:spTree>
    <p:extLst>
      <p:ext uri="{BB962C8B-B14F-4D97-AF65-F5344CB8AC3E}">
        <p14:creationId xmlns:p14="http://schemas.microsoft.com/office/powerpoint/2010/main" val="3812475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Discretization (DIS) Package</a:t>
            </a:r>
          </a:p>
        </p:txBody>
      </p:sp>
      <p:sp>
        <p:nvSpPr>
          <p:cNvPr id="3" name="Content Placeholder 2"/>
          <p:cNvSpPr>
            <a:spLocks noGrp="1"/>
          </p:cNvSpPr>
          <p:nvPr>
            <p:ph idx="1"/>
          </p:nvPr>
        </p:nvSpPr>
        <p:spPr/>
        <p:txBody>
          <a:bodyPr/>
          <a:lstStyle/>
          <a:p>
            <a:r>
              <a:rPr lang="en-US" dirty="0"/>
              <a:t>“Regular MODFLOW grid”</a:t>
            </a:r>
          </a:p>
          <a:p>
            <a:r>
              <a:rPr lang="en-US" dirty="0"/>
              <a:t>Consists of layers, rows, and columns</a:t>
            </a:r>
          </a:p>
          <a:p>
            <a:r>
              <a:rPr lang="en-US" dirty="0"/>
              <a:t>Top and bottoms can have variable elevations</a:t>
            </a:r>
          </a:p>
        </p:txBody>
      </p:sp>
      <p:pic>
        <p:nvPicPr>
          <p:cNvPr id="5" name="Picture 2" descr="D:\users\langevin\ModelDevelopment\mfusg\presentations\2013_MODFLOW_Langevin\test_grids\structured\pp_modflowgrid04.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855807" y="3527242"/>
            <a:ext cx="5516241" cy="264495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2166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a:t>
            </a:r>
          </a:p>
        </p:txBody>
      </p:sp>
      <p:sp>
        <p:nvSpPr>
          <p:cNvPr id="3" name="Content Placeholder 2"/>
          <p:cNvSpPr>
            <a:spLocks noGrp="1"/>
          </p:cNvSpPr>
          <p:nvPr>
            <p:ph idx="1"/>
          </p:nvPr>
        </p:nvSpPr>
        <p:spPr/>
        <p:txBody>
          <a:bodyPr/>
          <a:lstStyle/>
          <a:p>
            <a:r>
              <a:rPr lang="en-US" dirty="0"/>
              <a:t>Improve efficiency for models with large areas of inactive cells</a:t>
            </a:r>
          </a:p>
          <a:p>
            <a:r>
              <a:rPr lang="en-US" dirty="0"/>
              <a:t>Address MODFLOW limitations with discontinuous </a:t>
            </a:r>
            <a:r>
              <a:rPr lang="en-US" dirty="0" err="1"/>
              <a:t>hydrogeologic</a:t>
            </a:r>
            <a:r>
              <a:rPr lang="en-US" dirty="0"/>
              <a:t> layers</a:t>
            </a:r>
          </a:p>
        </p:txBody>
      </p:sp>
      <p:pic>
        <p:nvPicPr>
          <p:cNvPr id="4" name="Picture 3"/>
          <p:cNvPicPr>
            <a:picLocks noChangeAspect="1"/>
          </p:cNvPicPr>
          <p:nvPr/>
        </p:nvPicPr>
        <p:blipFill>
          <a:blip r:embed="rId2"/>
          <a:stretch>
            <a:fillRect/>
          </a:stretch>
        </p:blipFill>
        <p:spPr>
          <a:xfrm>
            <a:off x="2895601" y="3352800"/>
            <a:ext cx="6245475" cy="2546962"/>
          </a:xfrm>
          <a:prstGeom prst="rect">
            <a:avLst/>
          </a:prstGeom>
        </p:spPr>
      </p:pic>
    </p:spTree>
    <p:extLst>
      <p:ext uri="{BB962C8B-B14F-4D97-AF65-F5344CB8AC3E}">
        <p14:creationId xmlns:p14="http://schemas.microsoft.com/office/powerpoint/2010/main" val="2984082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IDOMAIN Capability (cont.)</a:t>
            </a:r>
          </a:p>
        </p:txBody>
      </p:sp>
      <p:sp>
        <p:nvSpPr>
          <p:cNvPr id="3" name="Content Placeholder 2"/>
          <p:cNvSpPr>
            <a:spLocks noGrp="1"/>
          </p:cNvSpPr>
          <p:nvPr>
            <p:ph idx="1"/>
          </p:nvPr>
        </p:nvSpPr>
        <p:spPr>
          <a:xfrm>
            <a:off x="1905000" y="1219200"/>
            <a:ext cx="8305800" cy="4495800"/>
          </a:xfrm>
        </p:spPr>
        <p:txBody>
          <a:bodyPr/>
          <a:lstStyle/>
          <a:p>
            <a:r>
              <a:rPr lang="en-US" dirty="0"/>
              <a:t>Permanently remove a cell from the simulation</a:t>
            </a:r>
          </a:p>
          <a:p>
            <a:r>
              <a:rPr lang="en-US" dirty="0"/>
              <a:t>Can be used with DIS and DISV</a:t>
            </a:r>
          </a:p>
          <a:p>
            <a:r>
              <a:rPr lang="en-US" dirty="0"/>
              <a:t>Optionally connect overlying and underlying cells</a:t>
            </a:r>
          </a:p>
        </p:txBody>
      </p:sp>
      <p:pic>
        <p:nvPicPr>
          <p:cNvPr id="4" name="Picture 3"/>
          <p:cNvPicPr>
            <a:picLocks noChangeAspect="1"/>
          </p:cNvPicPr>
          <p:nvPr/>
        </p:nvPicPr>
        <p:blipFill>
          <a:blip r:embed="rId2"/>
          <a:stretch>
            <a:fillRect/>
          </a:stretch>
        </p:blipFill>
        <p:spPr>
          <a:xfrm>
            <a:off x="3810001" y="3505201"/>
            <a:ext cx="4631057" cy="2889035"/>
          </a:xfrm>
          <a:prstGeom prst="rect">
            <a:avLst/>
          </a:prstGeom>
        </p:spPr>
      </p:pic>
    </p:spTree>
    <p:extLst>
      <p:ext uri="{BB962C8B-B14F-4D97-AF65-F5344CB8AC3E}">
        <p14:creationId xmlns:p14="http://schemas.microsoft.com/office/powerpoint/2010/main" val="284648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Multi-Model Simulation</a:t>
            </a:r>
          </a:p>
        </p:txBody>
      </p:sp>
      <p:sp>
        <p:nvSpPr>
          <p:cNvPr id="2" name="Content Placeholder 1"/>
          <p:cNvSpPr>
            <a:spLocks noGrp="1"/>
          </p:cNvSpPr>
          <p:nvPr>
            <p:ph idx="1"/>
          </p:nvPr>
        </p:nvSpPr>
        <p:spPr/>
        <p:txBody>
          <a:bodyPr/>
          <a:lstStyle/>
          <a:p>
            <a:r>
              <a:rPr lang="en-US" dirty="0"/>
              <a:t>MODFLOW 6 foundation allows models to be tightly coupled at the matrix level</a:t>
            </a:r>
          </a:p>
          <a:p>
            <a:r>
              <a:rPr lang="en-US" dirty="0"/>
              <a:t>Allows local grid refinement (LGR), and other model coupling strategies</a:t>
            </a:r>
          </a:p>
        </p:txBody>
      </p:sp>
      <p:pic>
        <p:nvPicPr>
          <p:cNvPr id="18" name="Picture 3" descr="Z:\Users\langevin\langevin\conferences\2014_AGU\poster\lgrgrid_paraview.png"/>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343400" y="3657600"/>
            <a:ext cx="4596300" cy="24590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29839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27" name="Rounded Rectangle 26"/>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8" name="Rounded Rectangle 27"/>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29" name="Rounded Rectangle 28"/>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31" name="Rounded Rectangle 30"/>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36" name="Elbow Connector 35"/>
          <p:cNvCxnSpPr>
            <a:stCxn id="27" idx="2"/>
            <a:endCxn id="28"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7" idx="2"/>
            <a:endCxn id="31"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27" idx="2"/>
            <a:endCxn id="29"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11" name="Rounded Rectangle 10"/>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12" name="Elbow Connector 11"/>
          <p:cNvCxnSpPr>
            <a:stCxn id="27" idx="2"/>
            <a:endCxn id="10"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Elbow Connector 14"/>
          <p:cNvCxnSpPr>
            <a:stCxn id="27" idx="2"/>
            <a:endCxn id="11"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27"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7728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D6D16D-DED2-0A4A-A797-078E7D02B50F}"/>
              </a:ext>
            </a:extLst>
          </p:cNvPr>
          <p:cNvSpPr>
            <a:spLocks noGrp="1"/>
          </p:cNvSpPr>
          <p:nvPr>
            <p:ph type="title"/>
          </p:nvPr>
        </p:nvSpPr>
        <p:spPr/>
        <p:txBody>
          <a:bodyPr/>
          <a:lstStyle/>
          <a:p>
            <a:r>
              <a:rPr lang="en-US" dirty="0"/>
              <a:t>MODFLOW 6 Framework Concepts</a:t>
            </a:r>
          </a:p>
        </p:txBody>
      </p:sp>
      <p:sp>
        <p:nvSpPr>
          <p:cNvPr id="5" name="Content Placeholder 4">
            <a:extLst>
              <a:ext uri="{FF2B5EF4-FFF2-40B4-BE49-F238E27FC236}">
                <a16:creationId xmlns:a16="http://schemas.microsoft.com/office/drawing/2014/main" id="{AB788DC4-8FD3-654B-A71B-6BD3AC6B4BE2}"/>
              </a:ext>
            </a:extLst>
          </p:cNvPr>
          <p:cNvSpPr>
            <a:spLocks noGrp="1"/>
          </p:cNvSpPr>
          <p:nvPr>
            <p:ph idx="1"/>
          </p:nvPr>
        </p:nvSpPr>
        <p:spPr>
          <a:xfrm>
            <a:off x="1905000" y="1219200"/>
            <a:ext cx="8305800" cy="4495800"/>
          </a:xfrm>
        </p:spPr>
        <p:txBody>
          <a:bodyPr/>
          <a:lstStyle/>
          <a:p>
            <a:r>
              <a:rPr lang="en-US" dirty="0"/>
              <a:t>Simulation</a:t>
            </a:r>
          </a:p>
          <a:p>
            <a:r>
              <a:rPr lang="en-US" dirty="0"/>
              <a:t>Solution</a:t>
            </a:r>
          </a:p>
          <a:p>
            <a:r>
              <a:rPr lang="en-US" dirty="0"/>
              <a:t>Model</a:t>
            </a:r>
          </a:p>
          <a:p>
            <a:r>
              <a:rPr lang="en-US" dirty="0"/>
              <a:t>Packages</a:t>
            </a:r>
          </a:p>
          <a:p>
            <a:r>
              <a:rPr lang="en-US" dirty="0"/>
              <a:t>Exchanges</a:t>
            </a:r>
          </a:p>
          <a:p>
            <a:endParaRPr lang="en-US" dirty="0"/>
          </a:p>
        </p:txBody>
      </p:sp>
    </p:spTree>
    <p:extLst>
      <p:ext uri="{BB962C8B-B14F-4D97-AF65-F5344CB8AC3E}">
        <p14:creationId xmlns:p14="http://schemas.microsoft.com/office/powerpoint/2010/main" val="26884256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GWF Exchanges</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a:glow rad="254000">
              <a:srgbClr val="FF00FF">
                <a:alpha val="75000"/>
              </a:srgb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0" name="Picture 2" descr="D:\users\langevin\ModelDevelopment\mfusg\presentations\2013_MODFLOW_Langevin\test_grids\structured\pp_lgr03.ti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5443198" y="2514600"/>
            <a:ext cx="4767603" cy="2286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Freeform 1"/>
          <p:cNvSpPr/>
          <p:nvPr/>
        </p:nvSpPr>
        <p:spPr>
          <a:xfrm>
            <a:off x="6786672" y="3675732"/>
            <a:ext cx="475300" cy="187495"/>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7" name="Freeform 26"/>
          <p:cNvSpPr/>
          <p:nvPr/>
        </p:nvSpPr>
        <p:spPr>
          <a:xfrm>
            <a:off x="6553201" y="3467259"/>
            <a:ext cx="1299003" cy="551768"/>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28" name="Freeform 27"/>
          <p:cNvSpPr/>
          <p:nvPr/>
        </p:nvSpPr>
        <p:spPr>
          <a:xfrm>
            <a:off x="8281406" y="3271091"/>
            <a:ext cx="687263" cy="341577"/>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3204418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LGR Simulation</a:t>
            </a:r>
          </a:p>
        </p:txBody>
      </p:sp>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3578328"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1868736" y="2915208"/>
            <a:ext cx="2977800"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486400" y="2209801"/>
            <a:ext cx="4419600" cy="4339649"/>
          </a:xfrm>
          <a:prstGeom prst="rect">
            <a:avLst/>
          </a:prstGeom>
          <a:gradFill flip="none" rotWithShape="1">
            <a:gsLst>
              <a:gs pos="0">
                <a:schemeClr val="bg1">
                  <a:lumMod val="65000"/>
                </a:schemeClr>
              </a:gs>
              <a:gs pos="100000">
                <a:srgbClr val="FFFFFF"/>
              </a:gs>
            </a:gsLst>
            <a:lin ang="16200000" scaled="0"/>
            <a:tileRect/>
          </a:gradFill>
        </p:spPr>
        <p:txBody>
          <a:bodyPr wrap="square" rtlCol="0">
            <a:spAutoFit/>
          </a:bodyPr>
          <a:lstStyle/>
          <a:p>
            <a:r>
              <a:rPr lang="en-US" sz="1200" dirty="0">
                <a:latin typeface="Courier New"/>
                <a:cs typeface="Courier New"/>
              </a:rPr>
              <a:t>BEGIN OPTIONS</a:t>
            </a:r>
          </a:p>
          <a:p>
            <a:r>
              <a:rPr lang="en-US" sz="1200" dirty="0">
                <a:latin typeface="Courier New"/>
                <a:cs typeface="Courier New"/>
              </a:rPr>
              <a:t>END OPTIONS</a:t>
            </a:r>
          </a:p>
          <a:p>
            <a:endParaRPr lang="en-US" sz="1200" dirty="0">
              <a:latin typeface="Courier New"/>
              <a:cs typeface="Courier New"/>
            </a:endParaRPr>
          </a:p>
          <a:p>
            <a:r>
              <a:rPr lang="en-US" sz="1200" dirty="0">
                <a:latin typeface="Courier New"/>
                <a:cs typeface="Courier New"/>
              </a:rPr>
              <a:t>BEGIN TIMING</a:t>
            </a:r>
          </a:p>
          <a:p>
            <a:r>
              <a:rPr lang="en-US" sz="1200" dirty="0">
                <a:latin typeface="Courier New"/>
                <a:cs typeface="Courier New"/>
              </a:rPr>
              <a:t>  TDIS6  </a:t>
            </a:r>
            <a:r>
              <a:rPr lang="en-US" sz="1200" dirty="0" err="1">
                <a:latin typeface="Courier New"/>
                <a:cs typeface="Courier New"/>
              </a:rPr>
              <a:t>mysim.tdis</a:t>
            </a:r>
            <a:endParaRPr lang="en-US" sz="1200" dirty="0">
              <a:latin typeface="Courier New"/>
              <a:cs typeface="Courier New"/>
            </a:endParaRPr>
          </a:p>
          <a:p>
            <a:r>
              <a:rPr lang="en-US" sz="1200" dirty="0">
                <a:latin typeface="Courier New"/>
                <a:cs typeface="Courier New"/>
              </a:rPr>
              <a:t>END TIMING</a:t>
            </a:r>
          </a:p>
          <a:p>
            <a:endParaRPr lang="en-US" sz="1200" dirty="0">
              <a:latin typeface="Courier New"/>
              <a:cs typeface="Courier New"/>
            </a:endParaRPr>
          </a:p>
          <a:p>
            <a:r>
              <a:rPr lang="en-US" sz="1200" dirty="0">
                <a:latin typeface="Courier New"/>
                <a:cs typeface="Courier New"/>
              </a:rPr>
              <a:t>BEGIN MODELS</a:t>
            </a:r>
          </a:p>
          <a:p>
            <a:r>
              <a:rPr lang="en-US" sz="1200" dirty="0">
                <a:latin typeface="Courier New"/>
                <a:cs typeface="Courier New"/>
              </a:rPr>
              <a:t>  GWF6  </a:t>
            </a:r>
            <a:r>
              <a:rPr lang="en-US" sz="1200" dirty="0" err="1">
                <a:latin typeface="Courier New"/>
                <a:cs typeface="Courier New"/>
              </a:rPr>
              <a:t>parent.nam</a:t>
            </a:r>
            <a:r>
              <a:rPr lang="en-US" sz="1200" dirty="0">
                <a:latin typeface="Courier New"/>
                <a:cs typeface="Courier New"/>
              </a:rPr>
              <a:t>   PARENT</a:t>
            </a:r>
          </a:p>
          <a:p>
            <a:r>
              <a:rPr lang="en-US" sz="1200" dirty="0">
                <a:latin typeface="Courier New"/>
                <a:cs typeface="Courier New"/>
              </a:rPr>
              <a:t>  GWF6      c1.nam       C1</a:t>
            </a:r>
          </a:p>
          <a:p>
            <a:r>
              <a:rPr lang="en-US" sz="1200" dirty="0">
                <a:latin typeface="Courier New"/>
                <a:cs typeface="Courier New"/>
              </a:rPr>
              <a:t>  GWF6      c2.nam       C2</a:t>
            </a:r>
          </a:p>
          <a:p>
            <a:r>
              <a:rPr lang="en-US" sz="1200" dirty="0">
                <a:latin typeface="Courier New"/>
                <a:cs typeface="Courier New"/>
              </a:rPr>
              <a:t>  GWF6      </a:t>
            </a:r>
            <a:r>
              <a:rPr lang="en-US" sz="1200" dirty="0" err="1">
                <a:latin typeface="Courier New"/>
                <a:cs typeface="Courier New"/>
              </a:rPr>
              <a:t>gc.nam</a:t>
            </a:r>
            <a:r>
              <a:rPr lang="en-US" sz="1200" dirty="0">
                <a:latin typeface="Courier New"/>
                <a:cs typeface="Courier New"/>
              </a:rPr>
              <a:t>       GC</a:t>
            </a:r>
          </a:p>
          <a:p>
            <a:r>
              <a:rPr lang="en-US" sz="1200" dirty="0">
                <a:latin typeface="Courier New"/>
                <a:cs typeface="Courier New"/>
              </a:rPr>
              <a:t>END MODELS</a:t>
            </a:r>
          </a:p>
          <a:p>
            <a:endParaRPr lang="en-US" sz="1200" dirty="0">
              <a:latin typeface="Courier New"/>
              <a:cs typeface="Courier New"/>
            </a:endParaRPr>
          </a:p>
          <a:p>
            <a:r>
              <a:rPr lang="en-US" sz="1200" dirty="0">
                <a:latin typeface="Courier New"/>
                <a:cs typeface="Courier New"/>
              </a:rPr>
              <a:t>BEGIN EXCHANGES</a:t>
            </a:r>
          </a:p>
          <a:p>
            <a:r>
              <a:rPr lang="en-US" sz="1200" dirty="0">
                <a:latin typeface="Courier New"/>
                <a:cs typeface="Courier New"/>
              </a:rPr>
              <a:t>  GWF6-GWF6 parent-c1.exg  PARENT C1</a:t>
            </a:r>
          </a:p>
          <a:p>
            <a:r>
              <a:rPr lang="en-US" sz="1200" dirty="0">
                <a:latin typeface="Courier New"/>
                <a:cs typeface="Courier New"/>
              </a:rPr>
              <a:t>  GWF6-GWF6 parent-c2.exg  PARENT C2</a:t>
            </a:r>
          </a:p>
          <a:p>
            <a:r>
              <a:rPr lang="en-US" sz="1200" dirty="0">
                <a:latin typeface="Courier New"/>
                <a:cs typeface="Courier New"/>
              </a:rPr>
              <a:t>  GWF6-GWF6     c1-gc.exg      C1 GC</a:t>
            </a:r>
          </a:p>
          <a:p>
            <a:r>
              <a:rPr lang="en-US" sz="1200" dirty="0">
                <a:latin typeface="Courier New"/>
                <a:cs typeface="Courier New"/>
              </a:rPr>
              <a:t>END EXCHANGES</a:t>
            </a:r>
          </a:p>
          <a:p>
            <a:endParaRPr lang="en-US" sz="1200" dirty="0">
              <a:latin typeface="Courier New"/>
              <a:cs typeface="Courier New"/>
            </a:endParaRPr>
          </a:p>
          <a:p>
            <a:r>
              <a:rPr lang="en-US" sz="1200" dirty="0">
                <a:latin typeface="Courier New"/>
                <a:cs typeface="Courier New"/>
              </a:rPr>
              <a:t>BEGIN SOLUTIONGROUP 1</a:t>
            </a:r>
          </a:p>
          <a:p>
            <a:r>
              <a:rPr lang="en-US" sz="1200" dirty="0">
                <a:latin typeface="Courier New"/>
                <a:cs typeface="Courier New"/>
              </a:rPr>
              <a:t>  IMS6  </a:t>
            </a:r>
            <a:r>
              <a:rPr lang="en-US" sz="1200" dirty="0" err="1">
                <a:latin typeface="Courier New"/>
                <a:cs typeface="Courier New"/>
              </a:rPr>
              <a:t>mysolver.ims</a:t>
            </a:r>
            <a:r>
              <a:rPr lang="en-US" sz="1200" dirty="0">
                <a:latin typeface="Courier New"/>
                <a:cs typeface="Courier New"/>
              </a:rPr>
              <a:t>  PARENT C1 C2 GC</a:t>
            </a:r>
          </a:p>
          <a:p>
            <a:r>
              <a:rPr lang="en-US" sz="1200" dirty="0">
                <a:latin typeface="Courier New"/>
                <a:cs typeface="Courier New"/>
              </a:rPr>
              <a:t>END SOLUTIONGROUP</a:t>
            </a:r>
          </a:p>
        </p:txBody>
      </p:sp>
      <p:sp>
        <p:nvSpPr>
          <p:cNvPr id="31" name="TextBox 30"/>
          <p:cNvSpPr txBox="1"/>
          <p:nvPr/>
        </p:nvSpPr>
        <p:spPr>
          <a:xfrm>
            <a:off x="6445694" y="1809690"/>
            <a:ext cx="2622107" cy="400110"/>
          </a:xfrm>
          <a:prstGeom prst="rect">
            <a:avLst/>
          </a:prstGeom>
          <a:noFill/>
        </p:spPr>
        <p:txBody>
          <a:bodyPr wrap="none" rtlCol="0">
            <a:spAutoFit/>
          </a:bodyPr>
          <a:lstStyle/>
          <a:p>
            <a:r>
              <a:rPr lang="en-US" sz="2000" dirty="0">
                <a:solidFill>
                  <a:schemeClr val="bg1"/>
                </a:solidFill>
              </a:rPr>
              <a:t>Simulation Name File</a:t>
            </a:r>
          </a:p>
        </p:txBody>
      </p:sp>
      <p:pic>
        <p:nvPicPr>
          <p:cNvPr id="27" name="Picture 2" descr="D:\users\langevin\ModelDevelopment\mfusg\presentations\2013_MODFLOW_Langevin\test_grids\structured\pp_lgr03.tif">
            <a:extLst>
              <a:ext uri="{FF2B5EF4-FFF2-40B4-BE49-F238E27FC236}">
                <a16:creationId xmlns:a16="http://schemas.microsoft.com/office/drawing/2014/main" id="{8670AD68-8033-1542-85A7-5CB8B6C268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534400" y="152400"/>
            <a:ext cx="3496245" cy="167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3801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Matrix-Level Coupling</a:t>
            </a:r>
          </a:p>
        </p:txBody>
      </p:sp>
      <p:pic>
        <p:nvPicPr>
          <p:cNvPr id="30" name="Picture 2" descr="D:\users\langevin\ModelDevelopment\mfusg\presentations\2013_MODFLOW_Langevin\test_grids\structured\pp_lgr03.ti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467598" y="636002"/>
            <a:ext cx="3496245" cy="16764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2478625" y="1295400"/>
            <a:ext cx="1316639" cy="351600"/>
          </a:xfrm>
          <a:prstGeom prst="roundRect">
            <a:avLst/>
          </a:prstGeom>
          <a:gradFill flip="none" rotWithShape="1">
            <a:gsLst>
              <a:gs pos="0">
                <a:schemeClr val="bg1">
                  <a:lumMod val="50000"/>
                </a:schemeClr>
              </a:gs>
              <a:gs pos="100000">
                <a:srgbClr val="FFFFFF"/>
              </a:gs>
            </a:gsLst>
            <a:lin ang="16200000" scaled="0"/>
            <a:tileRect/>
          </a:gradFill>
          <a:effectLst>
            <a:glow rad="254000">
              <a:schemeClr val="bg1">
                <a:lumMod val="85000"/>
                <a:alpha val="75000"/>
              </a:schemeClr>
            </a:glow>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17" name="Rounded Rectangle 16"/>
          <p:cNvSpPr/>
          <p:nvPr/>
        </p:nvSpPr>
        <p:spPr>
          <a:xfrm>
            <a:off x="5423384" y="4449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Iterative Model Solution</a:t>
            </a:r>
          </a:p>
        </p:txBody>
      </p:sp>
      <p:sp>
        <p:nvSpPr>
          <p:cNvPr id="18" name="Rounded Rectangle 17"/>
          <p:cNvSpPr/>
          <p:nvPr/>
        </p:nvSpPr>
        <p:spPr>
          <a:xfrm>
            <a:off x="3578328" y="2291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a:t>
            </a:r>
          </a:p>
        </p:txBody>
      </p:sp>
      <p:sp>
        <p:nvSpPr>
          <p:cNvPr id="19" name="Rounded Rectangle 18"/>
          <p:cNvSpPr/>
          <p:nvPr/>
        </p:nvSpPr>
        <p:spPr>
          <a:xfrm>
            <a:off x="3572486"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Temporal Discretization</a:t>
            </a:r>
          </a:p>
        </p:txBody>
      </p:sp>
      <p:cxnSp>
        <p:nvCxnSpPr>
          <p:cNvPr id="20" name="Elbow Connector 19"/>
          <p:cNvCxnSpPr>
            <a:stCxn id="16" idx="2"/>
            <a:endCxn id="17" idx="1"/>
          </p:cNvCxnSpPr>
          <p:nvPr/>
        </p:nvCxnSpPr>
        <p:spPr>
          <a:xfrm rot="16200000" flipH="1">
            <a:off x="2791264" y="1992680"/>
            <a:ext cx="2977800" cy="2286440"/>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6" idx="2"/>
            <a:endCxn id="19" idx="1"/>
          </p:cNvCxnSpPr>
          <p:nvPr/>
        </p:nvCxnSpPr>
        <p:spPr>
          <a:xfrm rot="16200000" flipH="1">
            <a:off x="3214566" y="1569379"/>
            <a:ext cx="280301" cy="43554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6" idx="2"/>
            <a:endCxn id="18" idx="1"/>
          </p:cNvCxnSpPr>
          <p:nvPr/>
        </p:nvCxnSpPr>
        <p:spPr>
          <a:xfrm rot="16200000" flipH="1">
            <a:off x="2947737" y="1836208"/>
            <a:ext cx="819801" cy="44138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 name="Rounded Rectangle 22"/>
          <p:cNvSpPr/>
          <p:nvPr/>
        </p:nvSpPr>
        <p:spPr>
          <a:xfrm>
            <a:off x="3581399"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a:t>
            </a:r>
          </a:p>
        </p:txBody>
      </p:sp>
      <p:sp>
        <p:nvSpPr>
          <p:cNvPr id="24" name="Rounded Rectangle 23"/>
          <p:cNvSpPr/>
          <p:nvPr/>
        </p:nvSpPr>
        <p:spPr>
          <a:xfrm>
            <a:off x="3581399"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GC</a:t>
            </a:r>
          </a:p>
        </p:txBody>
      </p:sp>
      <p:cxnSp>
        <p:nvCxnSpPr>
          <p:cNvPr id="25" name="Elbow Connector 24"/>
          <p:cNvCxnSpPr>
            <a:stCxn id="16" idx="2"/>
            <a:endCxn id="23" idx="1"/>
          </p:cNvCxnSpPr>
          <p:nvPr/>
        </p:nvCxnSpPr>
        <p:spPr>
          <a:xfrm rot="16200000" flipH="1">
            <a:off x="2679522" y="2104423"/>
            <a:ext cx="1359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6" idx="2"/>
            <a:endCxn id="24" idx="1"/>
          </p:cNvCxnSpPr>
          <p:nvPr/>
        </p:nvCxnSpPr>
        <p:spPr>
          <a:xfrm rot="16200000" flipH="1">
            <a:off x="2140022" y="2643923"/>
            <a:ext cx="24383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3581399"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C2</a:t>
            </a:r>
          </a:p>
        </p:txBody>
      </p:sp>
      <p:cxnSp>
        <p:nvCxnSpPr>
          <p:cNvPr id="33" name="Elbow Connector 32"/>
          <p:cNvCxnSpPr>
            <a:stCxn id="16" idx="2"/>
            <a:endCxn id="32" idx="1"/>
          </p:cNvCxnSpPr>
          <p:nvPr/>
        </p:nvCxnSpPr>
        <p:spPr>
          <a:xfrm rot="16200000" flipH="1">
            <a:off x="2409772" y="2374173"/>
            <a:ext cx="1898801"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3581399"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PARENT-C1</a:t>
            </a:r>
          </a:p>
        </p:txBody>
      </p:sp>
      <p:sp>
        <p:nvSpPr>
          <p:cNvPr id="35" name="Rounded Rectangle 34"/>
          <p:cNvSpPr/>
          <p:nvPr/>
        </p:nvSpPr>
        <p:spPr>
          <a:xfrm>
            <a:off x="3581399"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PARENT-C2</a:t>
            </a:r>
          </a:p>
        </p:txBody>
      </p:sp>
      <p:sp>
        <p:nvSpPr>
          <p:cNvPr id="38" name="Rounded Rectangle 37"/>
          <p:cNvSpPr/>
          <p:nvPr/>
        </p:nvSpPr>
        <p:spPr>
          <a:xfrm>
            <a:off x="3581399"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C1-GC</a:t>
            </a:r>
          </a:p>
        </p:txBody>
      </p:sp>
      <p:cxnSp>
        <p:nvCxnSpPr>
          <p:cNvPr id="39" name="Elbow Connector 38"/>
          <p:cNvCxnSpPr>
            <a:stCxn id="16" idx="2"/>
            <a:endCxn id="34" idx="1"/>
          </p:cNvCxnSpPr>
          <p:nvPr/>
        </p:nvCxnSpPr>
        <p:spPr>
          <a:xfrm rot="16200000" flipH="1">
            <a:off x="1603571" y="3180373"/>
            <a:ext cx="35112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0" name="Elbow Connector 39"/>
          <p:cNvCxnSpPr>
            <a:stCxn id="16" idx="2"/>
            <a:endCxn id="35" idx="1"/>
          </p:cNvCxnSpPr>
          <p:nvPr/>
        </p:nvCxnSpPr>
        <p:spPr>
          <a:xfrm rot="16200000" flipH="1">
            <a:off x="1336871" y="3447073"/>
            <a:ext cx="40446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Elbow Connector 40"/>
          <p:cNvCxnSpPr>
            <a:stCxn id="16" idx="2"/>
            <a:endCxn id="38" idx="1"/>
          </p:cNvCxnSpPr>
          <p:nvPr/>
        </p:nvCxnSpPr>
        <p:spPr>
          <a:xfrm rot="16200000" flipH="1">
            <a:off x="1070171" y="3713773"/>
            <a:ext cx="4578000" cy="44445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7" idx="0"/>
            <a:endCxn id="18" idx="3"/>
          </p:cNvCxnSpPr>
          <p:nvPr/>
        </p:nvCxnSpPr>
        <p:spPr bwMode="auto">
          <a:xfrm flipH="1" flipV="1">
            <a:off x="4848968" y="2466802"/>
            <a:ext cx="1209736" cy="1982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7" name="Straight Connector 26"/>
          <p:cNvCxnSpPr>
            <a:stCxn id="17" idx="0"/>
            <a:endCxn id="23" idx="3"/>
          </p:cNvCxnSpPr>
          <p:nvPr/>
        </p:nvCxnSpPr>
        <p:spPr bwMode="auto">
          <a:xfrm flipH="1" flipV="1">
            <a:off x="4852040" y="3006302"/>
            <a:ext cx="1206665" cy="1442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Connector 35"/>
          <p:cNvCxnSpPr>
            <a:stCxn id="17" idx="0"/>
            <a:endCxn id="32" idx="3"/>
          </p:cNvCxnSpPr>
          <p:nvPr/>
        </p:nvCxnSpPr>
        <p:spPr bwMode="auto">
          <a:xfrm flipH="1" flipV="1">
            <a:off x="4852040" y="3545802"/>
            <a:ext cx="1206665" cy="9031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7" name="Straight Connector 36"/>
          <p:cNvCxnSpPr>
            <a:stCxn id="17" idx="0"/>
            <a:endCxn id="24" idx="3"/>
          </p:cNvCxnSpPr>
          <p:nvPr/>
        </p:nvCxnSpPr>
        <p:spPr bwMode="auto">
          <a:xfrm flipH="1" flipV="1">
            <a:off x="4852040" y="4085302"/>
            <a:ext cx="1206665" cy="363699"/>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2" name="Straight Connector 41"/>
          <p:cNvCxnSpPr>
            <a:stCxn id="17" idx="2"/>
            <a:endCxn id="34" idx="3"/>
          </p:cNvCxnSpPr>
          <p:nvPr/>
        </p:nvCxnSpPr>
        <p:spPr bwMode="auto">
          <a:xfrm flipH="1">
            <a:off x="4852040" y="4800600"/>
            <a:ext cx="1206665" cy="3576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3" name="Straight Connector 42"/>
          <p:cNvCxnSpPr>
            <a:stCxn id="17" idx="2"/>
            <a:endCxn id="35" idx="3"/>
          </p:cNvCxnSpPr>
          <p:nvPr/>
        </p:nvCxnSpPr>
        <p:spPr bwMode="auto">
          <a:xfrm flipH="1">
            <a:off x="4852040" y="4800600"/>
            <a:ext cx="1206665" cy="8910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4" name="Straight Connector 43"/>
          <p:cNvCxnSpPr>
            <a:stCxn id="17" idx="2"/>
            <a:endCxn id="38" idx="3"/>
          </p:cNvCxnSpPr>
          <p:nvPr/>
        </p:nvCxnSpPr>
        <p:spPr bwMode="auto">
          <a:xfrm flipH="1">
            <a:off x="4852040" y="4800600"/>
            <a:ext cx="1206665" cy="1424400"/>
          </a:xfrm>
          <a:prstGeom prst="line">
            <a:avLst/>
          </a:prstGeom>
          <a:solidFill>
            <a:schemeClr val="accent1"/>
          </a:solidFill>
          <a:ln w="25400" cap="flat" cmpd="sng" algn="ctr">
            <a:solidFill>
              <a:schemeClr val="accent2">
                <a:lumMod val="60000"/>
                <a:lumOff val="40000"/>
              </a:schemeClr>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pic>
        <p:nvPicPr>
          <p:cNvPr id="45" name="Picture 44"/>
          <p:cNvPicPr>
            <a:picLocks noChangeAspect="1"/>
          </p:cNvPicPr>
          <p:nvPr/>
        </p:nvPicPr>
        <p:blipFill>
          <a:blip r:embed="rId4"/>
          <a:stretch>
            <a:fillRect/>
          </a:stretch>
        </p:blipFill>
        <p:spPr>
          <a:xfrm>
            <a:off x="7467600" y="2514600"/>
            <a:ext cx="3505200" cy="3836402"/>
          </a:xfrm>
          <a:prstGeom prst="rect">
            <a:avLst/>
          </a:prstGeom>
        </p:spPr>
      </p:pic>
    </p:spTree>
    <p:extLst>
      <p:ext uri="{BB962C8B-B14F-4D97-AF65-F5344CB8AC3E}">
        <p14:creationId xmlns:p14="http://schemas.microsoft.com/office/powerpoint/2010/main" val="3850572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GWF6-GWF6 Exchange</a:t>
            </a:r>
          </a:p>
        </p:txBody>
      </p:sp>
      <p:pic>
        <p:nvPicPr>
          <p:cNvPr id="2" name="Picture 1">
            <a:extLst>
              <a:ext uri="{FF2B5EF4-FFF2-40B4-BE49-F238E27FC236}">
                <a16:creationId xmlns:a16="http://schemas.microsoft.com/office/drawing/2014/main" id="{0B5C631D-AC05-444A-A96B-FC827845310D}"/>
              </a:ext>
            </a:extLst>
          </p:cNvPr>
          <p:cNvPicPr>
            <a:picLocks noChangeAspect="1"/>
          </p:cNvPicPr>
          <p:nvPr/>
        </p:nvPicPr>
        <p:blipFill>
          <a:blip r:embed="rId2"/>
          <a:stretch>
            <a:fillRect/>
          </a:stretch>
        </p:blipFill>
        <p:spPr>
          <a:xfrm>
            <a:off x="3346832" y="1076134"/>
            <a:ext cx="6254369" cy="5324666"/>
          </a:xfrm>
          <a:prstGeom prst="rect">
            <a:avLst/>
          </a:prstGeom>
        </p:spPr>
      </p:pic>
    </p:spTree>
    <p:extLst>
      <p:ext uri="{BB962C8B-B14F-4D97-AF65-F5344CB8AC3E}">
        <p14:creationId xmlns:p14="http://schemas.microsoft.com/office/powerpoint/2010/main" val="4290561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NODE PROPERTY FLOW PACKAGE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92569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85CD6-0A2E-3348-BEC2-8C40D64FD1E4}"/>
              </a:ext>
            </a:extLst>
          </p:cNvPr>
          <p:cNvSpPr>
            <a:spLocks noGrp="1"/>
          </p:cNvSpPr>
          <p:nvPr>
            <p:ph type="title"/>
          </p:nvPr>
        </p:nvSpPr>
        <p:spPr/>
        <p:txBody>
          <a:bodyPr/>
          <a:lstStyle/>
          <a:p>
            <a:r>
              <a:rPr lang="en-US" dirty="0"/>
              <a:t>Node Property Flow (NPF) Package</a:t>
            </a:r>
          </a:p>
        </p:txBody>
      </p:sp>
      <p:sp>
        <p:nvSpPr>
          <p:cNvPr id="3" name="Content Placeholder 2">
            <a:extLst>
              <a:ext uri="{FF2B5EF4-FFF2-40B4-BE49-F238E27FC236}">
                <a16:creationId xmlns:a16="http://schemas.microsoft.com/office/drawing/2014/main" id="{2AC077C5-E866-3640-8C28-36F7F9ACCA6D}"/>
              </a:ext>
            </a:extLst>
          </p:cNvPr>
          <p:cNvSpPr>
            <a:spLocks noGrp="1"/>
          </p:cNvSpPr>
          <p:nvPr>
            <p:ph idx="1"/>
          </p:nvPr>
        </p:nvSpPr>
        <p:spPr/>
        <p:txBody>
          <a:bodyPr/>
          <a:lstStyle/>
          <a:p>
            <a:r>
              <a:rPr lang="en-US" sz="2400" dirty="0"/>
              <a:t>Primary purpose is to calculate conductance between adjacent cells</a:t>
            </a:r>
          </a:p>
          <a:p>
            <a:pPr lvl="1"/>
            <a:r>
              <a:rPr lang="en-US" sz="2000" dirty="0"/>
              <a:t>Confined or convertible cells (ICONVERT)</a:t>
            </a:r>
          </a:p>
          <a:p>
            <a:pPr lvl="1"/>
            <a:r>
              <a:rPr lang="en-US" sz="2000" dirty="0"/>
              <a:t>Homogeneous or heterogenous</a:t>
            </a:r>
          </a:p>
          <a:p>
            <a:pPr lvl="1"/>
            <a:r>
              <a:rPr lang="en-US" sz="2000" dirty="0"/>
              <a:t>Isotropic or anisotropic</a:t>
            </a:r>
          </a:p>
          <a:p>
            <a:r>
              <a:rPr lang="en-US" sz="2400" dirty="0"/>
              <a:t>Handles wetting and drying (REWET, WETDRY) (</a:t>
            </a:r>
            <a:r>
              <a:rPr lang="en-US" sz="2400" dirty="0">
                <a:solidFill>
                  <a:schemeClr val="accent1"/>
                </a:solidFill>
              </a:rPr>
              <a:t>still available, but the Newton-Raphson method is much better</a:t>
            </a:r>
            <a:r>
              <a:rPr lang="en-US" sz="2400" dirty="0"/>
              <a:t>)</a:t>
            </a:r>
          </a:p>
          <a:p>
            <a:r>
              <a:rPr lang="en-US" sz="2400" dirty="0"/>
              <a:t>Can calculate the three components of specific discharge at the cell center (SAVE_SPECIFIC_DISCHARGE).  Nice for vector plots, and required for transport.</a:t>
            </a:r>
          </a:p>
        </p:txBody>
      </p:sp>
    </p:spTree>
    <p:extLst>
      <p:ext uri="{BB962C8B-B14F-4D97-AF65-F5344CB8AC3E}">
        <p14:creationId xmlns:p14="http://schemas.microsoft.com/office/powerpoint/2010/main" val="2400155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1" y="515700"/>
            <a:ext cx="8226425" cy="738664"/>
          </a:xfrm>
        </p:spPr>
        <p:txBody>
          <a:bodyPr/>
          <a:lstStyle/>
          <a:p>
            <a:r>
              <a:rPr lang="en-US" dirty="0"/>
              <a:t>Representation of Anisotropy</a:t>
            </a:r>
          </a:p>
        </p:txBody>
      </p:sp>
      <p:sp>
        <p:nvSpPr>
          <p:cNvPr id="3" name="Content Placeholder 2"/>
          <p:cNvSpPr>
            <a:spLocks noGrp="1"/>
          </p:cNvSpPr>
          <p:nvPr>
            <p:ph idx="1"/>
          </p:nvPr>
        </p:nvSpPr>
        <p:spPr>
          <a:xfrm>
            <a:off x="1981200" y="1677988"/>
            <a:ext cx="8229600" cy="4337084"/>
          </a:xfrm>
        </p:spPr>
        <p:txBody>
          <a:bodyPr/>
          <a:lstStyle/>
          <a:p>
            <a:r>
              <a:rPr lang="en-US" dirty="0"/>
              <a:t>Representation of full 3D anisotropy may be required for some problems (fractured aquifers, structurally deformed aquifers)</a:t>
            </a:r>
          </a:p>
          <a:p>
            <a:endParaRPr lang="en-US" dirty="0"/>
          </a:p>
          <a:p>
            <a:endParaRPr lang="en-US" dirty="0"/>
          </a:p>
          <a:p>
            <a:endParaRPr lang="en-US" dirty="0"/>
          </a:p>
          <a:p>
            <a:endParaRPr lang="en-US" dirty="0"/>
          </a:p>
          <a:p>
            <a:r>
              <a:rPr lang="en-US" dirty="0"/>
              <a:t>Some capabilities available (LVDA, SUTRA), but needed generalized CVFD method</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20796" y="3290697"/>
            <a:ext cx="2407901" cy="1805925"/>
          </a:xfrm>
          <a:prstGeom prst="rect">
            <a:avLst/>
          </a:prstGeom>
        </p:spPr>
      </p:pic>
      <p:pic>
        <p:nvPicPr>
          <p:cNvPr id="6" name="Picture 5"/>
          <p:cNvPicPr>
            <a:picLocks noChangeAspect="1"/>
          </p:cNvPicPr>
          <p:nvPr/>
        </p:nvPicPr>
        <p:blipFill>
          <a:blip r:embed="rId4"/>
          <a:stretch>
            <a:fillRect/>
          </a:stretch>
        </p:blipFill>
        <p:spPr>
          <a:xfrm>
            <a:off x="6383956" y="3348941"/>
            <a:ext cx="2711116" cy="1446797"/>
          </a:xfrm>
          <a:prstGeom prst="rect">
            <a:avLst/>
          </a:prstGeom>
        </p:spPr>
      </p:pic>
    </p:spTree>
    <p:extLst>
      <p:ext uri="{BB962C8B-B14F-4D97-AF65-F5344CB8AC3E}">
        <p14:creationId xmlns:p14="http://schemas.microsoft.com/office/powerpoint/2010/main" val="3460024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Conductivity Ellipsoid</a:t>
            </a:r>
          </a:p>
        </p:txBody>
      </p:sp>
      <p:sp>
        <p:nvSpPr>
          <p:cNvPr id="3" name="Content Placeholder 2"/>
          <p:cNvSpPr>
            <a:spLocks noGrp="1"/>
          </p:cNvSpPr>
          <p:nvPr>
            <p:ph idx="1"/>
          </p:nvPr>
        </p:nvSpPr>
        <p:spPr/>
        <p:txBody>
          <a:bodyPr/>
          <a:lstStyle/>
          <a:p>
            <a:r>
              <a:rPr lang="en-US" dirty="0"/>
              <a:t>Defined by three user-provided values on a cell by cell basis</a:t>
            </a:r>
          </a:p>
          <a:p>
            <a:r>
              <a:rPr lang="en-US" dirty="0"/>
              <a:t>For </a:t>
            </a:r>
            <a:r>
              <a:rPr lang="en-US" dirty="0" err="1"/>
              <a:t>unrotated</a:t>
            </a:r>
            <a:r>
              <a:rPr lang="en-US" dirty="0"/>
              <a:t> case, </a:t>
            </a:r>
          </a:p>
          <a:p>
            <a:pPr lvl="1"/>
            <a:r>
              <a:rPr lang="en-US" dirty="0"/>
              <a:t>K11 = </a:t>
            </a:r>
            <a:r>
              <a:rPr lang="en-US" dirty="0" err="1"/>
              <a:t>Kx</a:t>
            </a:r>
            <a:endParaRPr lang="en-US" dirty="0"/>
          </a:p>
          <a:p>
            <a:pPr lvl="1"/>
            <a:r>
              <a:rPr lang="en-US" dirty="0"/>
              <a:t>K22 = </a:t>
            </a:r>
            <a:r>
              <a:rPr lang="en-US" dirty="0" err="1"/>
              <a:t>Ky</a:t>
            </a:r>
            <a:endParaRPr lang="en-US" dirty="0"/>
          </a:p>
          <a:p>
            <a:pPr lvl="1"/>
            <a:r>
              <a:rPr lang="en-US" dirty="0"/>
              <a:t>K33 = </a:t>
            </a:r>
            <a:r>
              <a:rPr lang="en-US" dirty="0" err="1"/>
              <a:t>Kz</a:t>
            </a:r>
            <a:endParaRPr lang="en-US" dirty="0"/>
          </a:p>
        </p:txBody>
      </p:sp>
      <p:pic>
        <p:nvPicPr>
          <p:cNvPr id="4" name="Picture 3" descr="ellipsoid.png"/>
          <p:cNvPicPr>
            <a:picLocks noChangeAspect="1"/>
          </p:cNvPicPr>
          <p:nvPr/>
        </p:nvPicPr>
        <p:blipFill rotWithShape="1">
          <a:blip r:embed="rId2" cstate="print">
            <a:extLst>
              <a:ext uri="{28A0092B-C50C-407E-A947-70E740481C1C}">
                <a14:useLocalDpi xmlns:a14="http://schemas.microsoft.com/office/drawing/2010/main"/>
              </a:ext>
            </a:extLst>
          </a:blip>
          <a:srcRect l="2477" t="22523" r="6694" b="26298"/>
          <a:stretch/>
        </p:blipFill>
        <p:spPr>
          <a:xfrm>
            <a:off x="3124200" y="3440669"/>
            <a:ext cx="5672668" cy="1901151"/>
          </a:xfrm>
          <a:prstGeom prst="rect">
            <a:avLst/>
          </a:prstGeom>
        </p:spPr>
      </p:pic>
      <p:sp>
        <p:nvSpPr>
          <p:cNvPr id="5" name="TextBox 4"/>
          <p:cNvSpPr txBox="1"/>
          <p:nvPr/>
        </p:nvSpPr>
        <p:spPr>
          <a:xfrm>
            <a:off x="7391401" y="4050268"/>
            <a:ext cx="578253" cy="369332"/>
          </a:xfrm>
          <a:prstGeom prst="rect">
            <a:avLst/>
          </a:prstGeom>
          <a:noFill/>
        </p:spPr>
        <p:txBody>
          <a:bodyPr wrap="none" rtlCol="0">
            <a:spAutoFit/>
          </a:bodyPr>
          <a:lstStyle/>
          <a:p>
            <a:r>
              <a:rPr lang="en-US" sz="1800" dirty="0">
                <a:solidFill>
                  <a:srgbClr val="FFFFFF"/>
                </a:solidFill>
              </a:rPr>
              <a:t>K11</a:t>
            </a:r>
          </a:p>
        </p:txBody>
      </p:sp>
      <p:sp>
        <p:nvSpPr>
          <p:cNvPr id="6" name="TextBox 5"/>
          <p:cNvSpPr txBox="1"/>
          <p:nvPr/>
        </p:nvSpPr>
        <p:spPr>
          <a:xfrm>
            <a:off x="6796016" y="4900136"/>
            <a:ext cx="595385" cy="369332"/>
          </a:xfrm>
          <a:prstGeom prst="rect">
            <a:avLst/>
          </a:prstGeom>
          <a:noFill/>
        </p:spPr>
        <p:txBody>
          <a:bodyPr wrap="none" rtlCol="0">
            <a:spAutoFit/>
          </a:bodyPr>
          <a:lstStyle/>
          <a:p>
            <a:r>
              <a:rPr lang="en-US" sz="1800" dirty="0">
                <a:solidFill>
                  <a:srgbClr val="FFFFFF"/>
                </a:solidFill>
              </a:rPr>
              <a:t>K22</a:t>
            </a:r>
          </a:p>
        </p:txBody>
      </p:sp>
      <p:sp>
        <p:nvSpPr>
          <p:cNvPr id="7" name="TextBox 6"/>
          <p:cNvSpPr txBox="1"/>
          <p:nvPr/>
        </p:nvSpPr>
        <p:spPr>
          <a:xfrm>
            <a:off x="5653016" y="5193268"/>
            <a:ext cx="595385" cy="369332"/>
          </a:xfrm>
          <a:prstGeom prst="rect">
            <a:avLst/>
          </a:prstGeom>
          <a:noFill/>
        </p:spPr>
        <p:txBody>
          <a:bodyPr wrap="none" rtlCol="0">
            <a:spAutoFit/>
          </a:bodyPr>
          <a:lstStyle/>
          <a:p>
            <a:r>
              <a:rPr lang="en-US" sz="1800" dirty="0">
                <a:solidFill>
                  <a:srgbClr val="FFFFFF"/>
                </a:solidFill>
              </a:rPr>
              <a:t>K33</a:t>
            </a:r>
          </a:p>
        </p:txBody>
      </p:sp>
    </p:spTree>
    <p:extLst>
      <p:ext uri="{BB962C8B-B14F-4D97-AF65-F5344CB8AC3E}">
        <p14:creationId xmlns:p14="http://schemas.microsoft.com/office/powerpoint/2010/main" val="2179289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a:t>
            </a:r>
          </a:p>
        </p:txBody>
      </p:sp>
      <p:sp>
        <p:nvSpPr>
          <p:cNvPr id="3" name="Content Placeholder 2"/>
          <p:cNvSpPr>
            <a:spLocks noGrp="1"/>
          </p:cNvSpPr>
          <p:nvPr>
            <p:ph idx="1"/>
          </p:nvPr>
        </p:nvSpPr>
        <p:spPr/>
        <p:txBody>
          <a:bodyPr/>
          <a:lstStyle/>
          <a:p>
            <a:r>
              <a:rPr lang="en-US" dirty="0"/>
              <a:t>Users can optionally provide ANGLE1, ANGLE2, and ANGLE3 on a cell by cell basis</a:t>
            </a:r>
          </a:p>
          <a:p>
            <a:r>
              <a:rPr lang="en-US" dirty="0"/>
              <a:t>ANGLE1 is counter-clockwise rotation in the x, y plane</a:t>
            </a:r>
          </a:p>
        </p:txBody>
      </p:sp>
      <p:pic>
        <p:nvPicPr>
          <p:cNvPr id="4" name="Picture 3" descr="angle1.png"/>
          <p:cNvPicPr>
            <a:picLocks noChangeAspect="1"/>
          </p:cNvPicPr>
          <p:nvPr/>
        </p:nvPicPr>
        <p:blipFill rotWithShape="1">
          <a:blip r:embed="rId2" cstate="print">
            <a:extLst>
              <a:ext uri="{28A0092B-C50C-407E-A947-70E740481C1C}">
                <a14:useLocalDpi xmlns:a14="http://schemas.microsoft.com/office/drawing/2010/main"/>
              </a:ext>
            </a:extLst>
          </a:blip>
          <a:srcRect r="22575"/>
          <a:stretch/>
        </p:blipFill>
        <p:spPr>
          <a:xfrm>
            <a:off x="3810001" y="2590800"/>
            <a:ext cx="5319085" cy="4086154"/>
          </a:xfrm>
          <a:prstGeom prst="rect">
            <a:avLst/>
          </a:prstGeom>
        </p:spPr>
      </p:pic>
    </p:spTree>
    <p:extLst>
      <p:ext uri="{BB962C8B-B14F-4D97-AF65-F5344CB8AC3E}">
        <p14:creationId xmlns:p14="http://schemas.microsoft.com/office/powerpoint/2010/main" val="80631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Ellipsoid Rotation (cont.)</a:t>
            </a:r>
          </a:p>
        </p:txBody>
      </p:sp>
      <p:sp>
        <p:nvSpPr>
          <p:cNvPr id="3" name="Content Placeholder 2"/>
          <p:cNvSpPr>
            <a:spLocks noGrp="1"/>
          </p:cNvSpPr>
          <p:nvPr>
            <p:ph idx="1"/>
          </p:nvPr>
        </p:nvSpPr>
        <p:spPr/>
        <p:txBody>
          <a:bodyPr/>
          <a:lstStyle/>
          <a:p>
            <a:r>
              <a:rPr lang="en-US" dirty="0"/>
              <a:t>All three angles can be specified to represent ellipsoid orientation</a:t>
            </a:r>
          </a:p>
        </p:txBody>
      </p:sp>
      <p:pic>
        <p:nvPicPr>
          <p:cNvPr id="5" name="Picture 4" descr="angle123.png"/>
          <p:cNvPicPr>
            <a:picLocks noChangeAspect="1"/>
          </p:cNvPicPr>
          <p:nvPr/>
        </p:nvPicPr>
        <p:blipFill rotWithShape="1">
          <a:blip r:embed="rId2" cstate="print">
            <a:extLst>
              <a:ext uri="{28A0092B-C50C-407E-A947-70E740481C1C}">
                <a14:useLocalDpi xmlns:a14="http://schemas.microsoft.com/office/drawing/2010/main"/>
              </a:ext>
            </a:extLst>
          </a:blip>
          <a:srcRect r="16751"/>
          <a:stretch/>
        </p:blipFill>
        <p:spPr>
          <a:xfrm>
            <a:off x="3028759" y="1419330"/>
            <a:ext cx="7612303" cy="5438670"/>
          </a:xfrm>
          <a:prstGeom prst="rect">
            <a:avLst/>
          </a:prstGeom>
        </p:spPr>
      </p:pic>
    </p:spTree>
    <p:extLst>
      <p:ext uri="{BB962C8B-B14F-4D97-AF65-F5344CB8AC3E}">
        <p14:creationId xmlns:p14="http://schemas.microsoft.com/office/powerpoint/2010/main" val="3996220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59BBD-6B8A-1C41-8ABD-CC2528DBE8D1}"/>
              </a:ext>
            </a:extLst>
          </p:cNvPr>
          <p:cNvSpPr>
            <a:spLocks noGrp="1"/>
          </p:cNvSpPr>
          <p:nvPr>
            <p:ph type="title"/>
          </p:nvPr>
        </p:nvSpPr>
        <p:spPr/>
        <p:txBody>
          <a:bodyPr/>
          <a:lstStyle/>
          <a:p>
            <a:r>
              <a:rPr lang="en-US" dirty="0"/>
              <a:t>MODFLOW Framework Components</a:t>
            </a:r>
          </a:p>
        </p:txBody>
      </p:sp>
      <p:sp>
        <p:nvSpPr>
          <p:cNvPr id="4" name="TextBox 3">
            <a:extLst>
              <a:ext uri="{FF2B5EF4-FFF2-40B4-BE49-F238E27FC236}">
                <a16:creationId xmlns:a16="http://schemas.microsoft.com/office/drawing/2014/main" id="{04E641DE-C252-0F47-A277-57EB095F3998}"/>
              </a:ext>
            </a:extLst>
          </p:cNvPr>
          <p:cNvSpPr txBox="1"/>
          <p:nvPr/>
        </p:nvSpPr>
        <p:spPr>
          <a:xfrm>
            <a:off x="2362200" y="1445568"/>
            <a:ext cx="2573974" cy="461665"/>
          </a:xfrm>
          <a:prstGeom prst="rect">
            <a:avLst/>
          </a:prstGeom>
          <a:noFill/>
        </p:spPr>
        <p:txBody>
          <a:bodyPr wrap="none" rtlCol="0">
            <a:spAutoFit/>
          </a:bodyPr>
          <a:lstStyle/>
          <a:p>
            <a:r>
              <a:rPr lang="en-US" sz="2400" dirty="0">
                <a:solidFill>
                  <a:schemeClr val="bg1"/>
                </a:solidFill>
              </a:rPr>
              <a:t>MODFLOW-2005</a:t>
            </a:r>
          </a:p>
        </p:txBody>
      </p:sp>
      <p:pic>
        <p:nvPicPr>
          <p:cNvPr id="6" name="Picture 5">
            <a:extLst>
              <a:ext uri="{FF2B5EF4-FFF2-40B4-BE49-F238E27FC236}">
                <a16:creationId xmlns:a16="http://schemas.microsoft.com/office/drawing/2014/main" id="{F4024A53-61BE-864F-A97C-67C8689EF5AD}"/>
              </a:ext>
            </a:extLst>
          </p:cNvPr>
          <p:cNvPicPr>
            <a:picLocks noChangeAspect="1"/>
          </p:cNvPicPr>
          <p:nvPr/>
        </p:nvPicPr>
        <p:blipFill>
          <a:blip r:embed="rId2"/>
          <a:stretch>
            <a:fillRect/>
          </a:stretch>
        </p:blipFill>
        <p:spPr>
          <a:xfrm>
            <a:off x="6057900" y="2119448"/>
            <a:ext cx="4152900" cy="3302000"/>
          </a:xfrm>
          <a:prstGeom prst="rect">
            <a:avLst/>
          </a:prstGeom>
        </p:spPr>
      </p:pic>
      <p:sp>
        <p:nvSpPr>
          <p:cNvPr id="8" name="TextBox 7">
            <a:extLst>
              <a:ext uri="{FF2B5EF4-FFF2-40B4-BE49-F238E27FC236}">
                <a16:creationId xmlns:a16="http://schemas.microsoft.com/office/drawing/2014/main" id="{6DD8C0DF-5C4C-D944-8B25-F434DFCE674F}"/>
              </a:ext>
            </a:extLst>
          </p:cNvPr>
          <p:cNvSpPr txBox="1"/>
          <p:nvPr/>
        </p:nvSpPr>
        <p:spPr>
          <a:xfrm>
            <a:off x="6847364" y="1505983"/>
            <a:ext cx="2047355" cy="461665"/>
          </a:xfrm>
          <a:prstGeom prst="rect">
            <a:avLst/>
          </a:prstGeom>
          <a:noFill/>
        </p:spPr>
        <p:txBody>
          <a:bodyPr wrap="none" rtlCol="0">
            <a:spAutoFit/>
          </a:bodyPr>
          <a:lstStyle/>
          <a:p>
            <a:r>
              <a:rPr lang="en-US" sz="2400" dirty="0">
                <a:solidFill>
                  <a:schemeClr val="bg1"/>
                </a:solidFill>
              </a:rPr>
              <a:t>MODFLOW 6</a:t>
            </a:r>
          </a:p>
        </p:txBody>
      </p:sp>
      <p:pic>
        <p:nvPicPr>
          <p:cNvPr id="9" name="Picture 8">
            <a:extLst>
              <a:ext uri="{FF2B5EF4-FFF2-40B4-BE49-F238E27FC236}">
                <a16:creationId xmlns:a16="http://schemas.microsoft.com/office/drawing/2014/main" id="{048A63D7-D277-CC47-AB2E-C41CBFABFC63}"/>
              </a:ext>
            </a:extLst>
          </p:cNvPr>
          <p:cNvPicPr>
            <a:picLocks noChangeAspect="1"/>
          </p:cNvPicPr>
          <p:nvPr/>
        </p:nvPicPr>
        <p:blipFill>
          <a:blip r:embed="rId3"/>
          <a:stretch>
            <a:fillRect/>
          </a:stretch>
        </p:blipFill>
        <p:spPr>
          <a:xfrm>
            <a:off x="1905000" y="2057399"/>
            <a:ext cx="3187700" cy="3200400"/>
          </a:xfrm>
          <a:prstGeom prst="rect">
            <a:avLst/>
          </a:prstGeom>
        </p:spPr>
      </p:pic>
    </p:spTree>
    <p:extLst>
      <p:ext uri="{BB962C8B-B14F-4D97-AF65-F5344CB8AC3E}">
        <p14:creationId xmlns:p14="http://schemas.microsoft.com/office/powerpoint/2010/main" val="19064326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Effective Conductivity Approach</a:t>
            </a:r>
          </a:p>
        </p:txBody>
      </p:sp>
      <p:sp>
        <p:nvSpPr>
          <p:cNvPr id="10" name="Content Placeholder 9"/>
          <p:cNvSpPr>
            <a:spLocks noGrp="1"/>
          </p:cNvSpPr>
          <p:nvPr>
            <p:ph sz="half" idx="1"/>
          </p:nvPr>
        </p:nvSpPr>
        <p:spPr/>
        <p:txBody>
          <a:bodyPr/>
          <a:lstStyle/>
          <a:p>
            <a:r>
              <a:rPr lang="en-US" dirty="0"/>
              <a:t>Large errors for certain ellipsoid configurations</a:t>
            </a:r>
          </a:p>
          <a:p>
            <a:r>
              <a:rPr lang="en-US" dirty="0"/>
              <a:t>Approximate, but relatively fast</a:t>
            </a:r>
          </a:p>
          <a:p>
            <a:r>
              <a:rPr lang="en-US" dirty="0"/>
              <a:t>Simple to implement</a:t>
            </a:r>
          </a:p>
        </p:txBody>
      </p:sp>
      <p:sp>
        <p:nvSpPr>
          <p:cNvPr id="11" name="Content Placeholder 10"/>
          <p:cNvSpPr>
            <a:spLocks noGrp="1"/>
          </p:cNvSpPr>
          <p:nvPr>
            <p:ph sz="half" idx="2"/>
          </p:nvPr>
        </p:nvSpPr>
        <p:spPr/>
        <p:txBody>
          <a:bodyPr/>
          <a:lstStyle/>
          <a:p>
            <a:endParaRPr lang="en-US"/>
          </a:p>
        </p:txBody>
      </p:sp>
      <p:pic>
        <p:nvPicPr>
          <p:cNvPr id="4" name="Picture 3"/>
          <p:cNvPicPr>
            <a:picLocks noChangeAspect="1"/>
          </p:cNvPicPr>
          <p:nvPr/>
        </p:nvPicPr>
        <p:blipFill>
          <a:blip r:embed="rId2"/>
          <a:stretch>
            <a:fillRect/>
          </a:stretch>
        </p:blipFill>
        <p:spPr>
          <a:xfrm>
            <a:off x="6660380" y="1351096"/>
            <a:ext cx="3398021" cy="2458905"/>
          </a:xfrm>
          <a:prstGeom prst="rect">
            <a:avLst/>
          </a:prstGeom>
        </p:spPr>
      </p:pic>
      <p:pic>
        <p:nvPicPr>
          <p:cNvPr id="7" name="Picture 6"/>
          <p:cNvPicPr>
            <a:picLocks noChangeAspect="1"/>
          </p:cNvPicPr>
          <p:nvPr/>
        </p:nvPicPr>
        <p:blipFill>
          <a:blip r:embed="rId3"/>
          <a:stretch>
            <a:fillRect/>
          </a:stretch>
        </p:blipFill>
        <p:spPr>
          <a:xfrm>
            <a:off x="7315200" y="4243578"/>
            <a:ext cx="2307356" cy="633222"/>
          </a:xfrm>
          <a:prstGeom prst="rect">
            <a:avLst/>
          </a:prstGeom>
        </p:spPr>
      </p:pic>
      <p:pic>
        <p:nvPicPr>
          <p:cNvPr id="9" name="Picture 8"/>
          <p:cNvPicPr>
            <a:picLocks noChangeAspect="1"/>
          </p:cNvPicPr>
          <p:nvPr/>
        </p:nvPicPr>
        <p:blipFill>
          <a:blip r:embed="rId4"/>
          <a:stretch>
            <a:fillRect/>
          </a:stretch>
        </p:blipFill>
        <p:spPr>
          <a:xfrm>
            <a:off x="7362852" y="5410201"/>
            <a:ext cx="2162149" cy="713719"/>
          </a:xfrm>
          <a:prstGeom prst="rect">
            <a:avLst/>
          </a:prstGeom>
        </p:spPr>
      </p:pic>
    </p:spTree>
    <p:extLst>
      <p:ext uri="{BB962C8B-B14F-4D97-AF65-F5344CB8AC3E}">
        <p14:creationId xmlns:p14="http://schemas.microsoft.com/office/powerpoint/2010/main" val="3518790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XT3D Approach</a:t>
            </a:r>
          </a:p>
        </p:txBody>
      </p:sp>
      <p:sp>
        <p:nvSpPr>
          <p:cNvPr id="8" name="Content Placeholder 7"/>
          <p:cNvSpPr>
            <a:spLocks noGrp="1"/>
          </p:cNvSpPr>
          <p:nvPr>
            <p:ph sz="half" idx="1"/>
          </p:nvPr>
        </p:nvSpPr>
        <p:spPr/>
        <p:txBody>
          <a:bodyPr/>
          <a:lstStyle/>
          <a:p>
            <a:r>
              <a:rPr lang="en-US" dirty="0"/>
              <a:t>General and robust handling of anisotropy</a:t>
            </a:r>
          </a:p>
          <a:p>
            <a:r>
              <a:rPr lang="en-US" dirty="0"/>
              <a:t>Computationally expensive</a:t>
            </a:r>
          </a:p>
          <a:p>
            <a:r>
              <a:rPr lang="en-US" dirty="0"/>
              <a:t>Improves flow solution for certain grid types</a:t>
            </a:r>
          </a:p>
          <a:p>
            <a:pPr lvl="1"/>
            <a:r>
              <a:rPr lang="en-US" dirty="0"/>
              <a:t>More on this later</a:t>
            </a:r>
          </a:p>
        </p:txBody>
      </p:sp>
      <p:pic>
        <p:nvPicPr>
          <p:cNvPr id="5" name="Picture 4"/>
          <p:cNvPicPr>
            <a:picLocks noChangeAspect="1"/>
          </p:cNvPicPr>
          <p:nvPr/>
        </p:nvPicPr>
        <p:blipFill>
          <a:blip r:embed="rId2"/>
          <a:stretch>
            <a:fillRect/>
          </a:stretch>
        </p:blipFill>
        <p:spPr>
          <a:xfrm>
            <a:off x="7118682" y="3789379"/>
            <a:ext cx="2352084" cy="1273797"/>
          </a:xfrm>
          <a:prstGeom prst="rect">
            <a:avLst/>
          </a:prstGeom>
        </p:spPr>
      </p:pic>
      <p:pic>
        <p:nvPicPr>
          <p:cNvPr id="6" name="Picture 5"/>
          <p:cNvPicPr>
            <a:picLocks noChangeAspect="1"/>
          </p:cNvPicPr>
          <p:nvPr/>
        </p:nvPicPr>
        <p:blipFill>
          <a:blip r:embed="rId3"/>
          <a:stretch>
            <a:fillRect/>
          </a:stretch>
        </p:blipFill>
        <p:spPr>
          <a:xfrm>
            <a:off x="5975682" y="5389578"/>
            <a:ext cx="4692318" cy="955644"/>
          </a:xfrm>
          <a:prstGeom prst="rect">
            <a:avLst/>
          </a:prstGeom>
        </p:spPr>
      </p:pic>
    </p:spTree>
    <p:extLst>
      <p:ext uri="{BB962C8B-B14F-4D97-AF65-F5344CB8AC3E}">
        <p14:creationId xmlns:p14="http://schemas.microsoft.com/office/powerpoint/2010/main" val="7789355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pic>
        <p:nvPicPr>
          <p:cNvPr id="3379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7943620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4819"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4821" name="Oval 1"/>
          <p:cNvSpPr>
            <a:spLocks noChangeArrowheads="1"/>
          </p:cNvSpPr>
          <p:nvPr/>
        </p:nvSpPr>
        <p:spPr bwMode="auto">
          <a:xfrm>
            <a:off x="3140075" y="3051176"/>
            <a:ext cx="1976438"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482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09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232255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5843"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5845" name="Oval 1"/>
          <p:cNvSpPr>
            <a:spLocks noChangeArrowheads="1"/>
          </p:cNvSpPr>
          <p:nvPr/>
        </p:nvSpPr>
        <p:spPr bwMode="auto">
          <a:xfrm>
            <a:off x="5618163" y="3051176"/>
            <a:ext cx="1873250"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58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963"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21460360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
        <p:nvSpPr>
          <p:cNvPr id="36867"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p:txBody>
      </p:sp>
      <p:sp>
        <p:nvSpPr>
          <p:cNvPr id="36869" name="Oval 1"/>
          <p:cNvSpPr>
            <a:spLocks noChangeArrowheads="1"/>
          </p:cNvSpPr>
          <p:nvPr/>
        </p:nvSpPr>
        <p:spPr bwMode="auto">
          <a:xfrm>
            <a:off x="8008938" y="3051176"/>
            <a:ext cx="1928812" cy="684213"/>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FFFF99"/>
              </a:buClr>
              <a:buSzPct val="125000"/>
              <a:buFont typeface="Wingdings" pitchFamily="2" charset="2"/>
              <a:buChar char="§"/>
              <a:defRPr sz="2800" b="1">
                <a:solidFill>
                  <a:schemeClr val="bg1"/>
                </a:solidFill>
                <a:latin typeface="Arial" charset="0"/>
              </a:defRPr>
            </a:lvl1pPr>
            <a:lvl2pPr marL="742950" indent="-285750">
              <a:spcBef>
                <a:spcPct val="20000"/>
              </a:spcBef>
              <a:buClr>
                <a:srgbClr val="FFFF99"/>
              </a:buClr>
              <a:buSzPct val="125000"/>
              <a:buFont typeface="Wingdings" pitchFamily="2" charset="2"/>
              <a:buChar char="§"/>
              <a:defRPr sz="2400" b="1">
                <a:solidFill>
                  <a:schemeClr val="bg1"/>
                </a:solidFill>
                <a:latin typeface="Arial" charset="0"/>
              </a:defRPr>
            </a:lvl2pPr>
            <a:lvl3pPr marL="1143000" indent="-228600">
              <a:spcBef>
                <a:spcPct val="20000"/>
              </a:spcBef>
              <a:buClr>
                <a:srgbClr val="FFFF99"/>
              </a:buClr>
              <a:buSzPct val="125000"/>
              <a:buFont typeface="Wingdings" pitchFamily="2" charset="2"/>
              <a:buChar char="§"/>
              <a:defRPr sz="2000" b="1">
                <a:solidFill>
                  <a:schemeClr val="bg1"/>
                </a:solidFill>
                <a:latin typeface="Arial" charset="0"/>
              </a:defRPr>
            </a:lvl3pPr>
            <a:lvl4pPr marL="1600200" indent="-228600">
              <a:spcBef>
                <a:spcPct val="20000"/>
              </a:spcBef>
              <a:buClr>
                <a:srgbClr val="FFFF99"/>
              </a:buClr>
              <a:buSzPct val="125000"/>
              <a:buFont typeface="Wingdings" pitchFamily="2" charset="2"/>
              <a:buChar char="§"/>
              <a:defRPr b="1">
                <a:solidFill>
                  <a:schemeClr val="bg1"/>
                </a:solidFill>
                <a:latin typeface="Arial" charset="0"/>
              </a:defRPr>
            </a:lvl4pPr>
            <a:lvl5pPr marL="2057400" indent="-228600">
              <a:spcBef>
                <a:spcPct val="20000"/>
              </a:spcBef>
              <a:buClr>
                <a:srgbClr val="FFFF99"/>
              </a:buClr>
              <a:buSzPct val="125000"/>
              <a:buFont typeface="Wingdings" pitchFamily="2" charset="2"/>
              <a:buChar char="§"/>
              <a:defRPr b="1">
                <a:solidFill>
                  <a:schemeClr val="bg1"/>
                </a:solidFill>
                <a:latin typeface="Arial" charset="0"/>
              </a:defRPr>
            </a:lvl5pPr>
            <a:lvl6pPr marL="25146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6pPr>
            <a:lvl7pPr marL="29718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7pPr>
            <a:lvl8pPr marL="34290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8pPr>
            <a:lvl9pPr marL="3886200" indent="-228600" eaLnBrk="0" fontAlgn="base" hangingPunct="0">
              <a:spcBef>
                <a:spcPct val="20000"/>
              </a:spcBef>
              <a:spcAft>
                <a:spcPct val="0"/>
              </a:spcAft>
              <a:buClr>
                <a:srgbClr val="FFFF99"/>
              </a:buClr>
              <a:buSzPct val="125000"/>
              <a:buFont typeface="Wingdings" pitchFamily="2" charset="2"/>
              <a:buChar char="§"/>
              <a:defRPr b="1">
                <a:solidFill>
                  <a:schemeClr val="bg1"/>
                </a:solidFill>
                <a:latin typeface="Arial" charset="0"/>
              </a:defRPr>
            </a:lvl9pPr>
          </a:lstStyle>
          <a:p>
            <a:pPr>
              <a:spcBef>
                <a:spcPct val="0"/>
              </a:spcBef>
              <a:buClrTx/>
              <a:buSzTx/>
              <a:buFontTx/>
              <a:buNone/>
            </a:pPr>
            <a:endParaRPr lang="en-US" altLang="en-US" sz="4000" b="0">
              <a:solidFill>
                <a:schemeClr val="tx1"/>
              </a:solidFill>
            </a:endParaRPr>
          </a:p>
        </p:txBody>
      </p:sp>
      <p:pic>
        <p:nvPicPr>
          <p:cNvPr id="368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4675" y="3921126"/>
            <a:ext cx="30099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18130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a:t>XT3D flow expression</a:t>
            </a:r>
          </a:p>
        </p:txBody>
      </p:sp>
      <p:sp>
        <p:nvSpPr>
          <p:cNvPr id="3" name="Content Placeholder 2"/>
          <p:cNvSpPr>
            <a:spLocks noGrp="1"/>
          </p:cNvSpPr>
          <p:nvPr>
            <p:ph idx="1"/>
          </p:nvPr>
        </p:nvSpPr>
        <p:spPr>
          <a:xfrm>
            <a:off x="1905000" y="1371600"/>
            <a:ext cx="8305800" cy="1504950"/>
          </a:xfrm>
        </p:spPr>
        <p:txBody>
          <a:bodyPr/>
          <a:lstStyle/>
          <a:p>
            <a:pPr>
              <a:defRPr/>
            </a:pPr>
            <a:r>
              <a:rPr lang="en-US" dirty="0"/>
              <a:t>Flow between two cells expressed in terms of conductance-like coefficients that can involve </a:t>
            </a:r>
            <a:r>
              <a:rPr lang="en-US" dirty="0">
                <a:solidFill>
                  <a:schemeClr val="accent5">
                    <a:lumMod val="90000"/>
                  </a:schemeClr>
                </a:solidFill>
              </a:rPr>
              <a:t>all neighbors of the two cells</a:t>
            </a:r>
          </a:p>
          <a:p>
            <a:pPr>
              <a:defRPr/>
            </a:pPr>
            <a:endParaRPr lang="en-US" dirty="0"/>
          </a:p>
          <a:p>
            <a:pPr>
              <a:defRPr/>
            </a:pPr>
            <a:endParaRPr lang="en-US" dirty="0"/>
          </a:p>
          <a:p>
            <a:pPr>
              <a:defRPr/>
            </a:pPr>
            <a:endParaRPr lang="en-US" dirty="0"/>
          </a:p>
          <a:p>
            <a:pPr>
              <a:defRPr/>
            </a:pPr>
            <a:r>
              <a:rPr lang="en-US" dirty="0">
                <a:solidFill>
                  <a:schemeClr val="accent5">
                    <a:lumMod val="90000"/>
                  </a:schemeClr>
                </a:solidFill>
              </a:rPr>
              <a:t>Larger stencil</a:t>
            </a:r>
            <a:r>
              <a:rPr lang="en-US" dirty="0"/>
              <a:t> than in standard conductance-based MODFLOW formulation</a:t>
            </a:r>
          </a:p>
        </p:txBody>
      </p:sp>
      <p:pic>
        <p:nvPicPr>
          <p:cNvPr id="378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326" y="2933700"/>
            <a:ext cx="759142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pic>
    </p:spTree>
    <p:extLst>
      <p:ext uri="{BB962C8B-B14F-4D97-AF65-F5344CB8AC3E}">
        <p14:creationId xmlns:p14="http://schemas.microsoft.com/office/powerpoint/2010/main" val="37144129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en-US"/>
              <a:t>XT3D performance</a:t>
            </a:r>
          </a:p>
        </p:txBody>
      </p:sp>
      <p:sp>
        <p:nvSpPr>
          <p:cNvPr id="41987" name="Content Placeholder 2"/>
          <p:cNvSpPr>
            <a:spLocks noGrp="1"/>
          </p:cNvSpPr>
          <p:nvPr>
            <p:ph idx="1"/>
          </p:nvPr>
        </p:nvSpPr>
        <p:spPr/>
        <p:txBody>
          <a:bodyPr/>
          <a:lstStyle/>
          <a:p>
            <a:r>
              <a:rPr lang="en-US" altLang="en-US" dirty="0"/>
              <a:t>Longer run times than standard MODFLOW formulation</a:t>
            </a:r>
          </a:p>
          <a:p>
            <a:r>
              <a:rPr lang="en-US" altLang="en-US" dirty="0"/>
              <a:t>Requires more memory than standard MODFLOW formulation</a:t>
            </a:r>
          </a:p>
          <a:p>
            <a:r>
              <a:rPr lang="en-US" altLang="en-US" dirty="0"/>
              <a:t>“RHS” </a:t>
            </a:r>
            <a:r>
              <a:rPr lang="en-US" altLang="en-US" dirty="0" err="1"/>
              <a:t>suboption</a:t>
            </a:r>
            <a:r>
              <a:rPr lang="en-US" altLang="en-US" dirty="0"/>
              <a:t> makes memory requirement </a:t>
            </a:r>
            <a:r>
              <a:rPr lang="en-US" altLang="en-US" dirty="0">
                <a:sym typeface="Wingdings" pitchFamily="2" charset="2"/>
              </a:rPr>
              <a:t>comparable to default formulation (same stencil)</a:t>
            </a:r>
            <a:endParaRPr lang="en-US" altLang="en-US" dirty="0"/>
          </a:p>
        </p:txBody>
      </p:sp>
    </p:spTree>
    <p:extLst>
      <p:ext uri="{BB962C8B-B14F-4D97-AF65-F5344CB8AC3E}">
        <p14:creationId xmlns:p14="http://schemas.microsoft.com/office/powerpoint/2010/main" val="13486836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Newton-Raphson Formulation</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953868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Formulation Issues</a:t>
            </a:r>
          </a:p>
        </p:txBody>
      </p:sp>
      <p:sp>
        <p:nvSpPr>
          <p:cNvPr id="3" name="Content Placeholder 2"/>
          <p:cNvSpPr>
            <a:spLocks noGrp="1"/>
          </p:cNvSpPr>
          <p:nvPr>
            <p:ph idx="1"/>
          </p:nvPr>
        </p:nvSpPr>
        <p:spPr>
          <a:xfrm>
            <a:off x="609602" y="1258492"/>
            <a:ext cx="10968567" cy="4336229"/>
          </a:xfrm>
        </p:spPr>
        <p:txBody>
          <a:bodyPr/>
          <a:lstStyle/>
          <a:p>
            <a:pPr>
              <a:spcBef>
                <a:spcPts val="1600"/>
              </a:spcBef>
              <a:defRPr/>
            </a:pPr>
            <a:r>
              <a:rPr lang="en-US" sz="2600" dirty="0"/>
              <a:t>Originally developed for groundwater flow problems with standard boundary conditions to solve linear (confined) to well-behaved non-linear (unconfined) problems. </a:t>
            </a:r>
          </a:p>
          <a:p>
            <a:pPr>
              <a:spcBef>
                <a:spcPts val="1600"/>
              </a:spcBef>
              <a:defRPr/>
            </a:pPr>
            <a:r>
              <a:rPr lang="en-US" sz="2600" dirty="0"/>
              <a:t>Empirical wetting and drying approach added by McDonald and others (1992) to allow cell conversion to simulate more difficult unconfined problems.</a:t>
            </a:r>
          </a:p>
          <a:p>
            <a:pPr>
              <a:spcBef>
                <a:spcPts val="1600"/>
              </a:spcBef>
              <a:defRPr/>
            </a:pPr>
            <a:r>
              <a:rPr lang="en-US" sz="2600" dirty="0"/>
              <a:t>Three-dimensional unconfined applications and head-dependent stress packages can create additional nonlinearities. </a:t>
            </a:r>
          </a:p>
          <a:p>
            <a:pPr>
              <a:spcBef>
                <a:spcPts val="1600"/>
              </a:spcBef>
              <a:defRPr/>
            </a:pPr>
            <a:endParaRPr lang="en-US" sz="2600" dirty="0"/>
          </a:p>
        </p:txBody>
      </p:sp>
    </p:spTree>
    <p:extLst>
      <p:ext uri="{BB962C8B-B14F-4D97-AF65-F5344CB8AC3E}">
        <p14:creationId xmlns:p14="http://schemas.microsoft.com/office/powerpoint/2010/main" val="1096330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759-968A-2248-A517-A337C0293CF8}"/>
              </a:ext>
            </a:extLst>
          </p:cNvPr>
          <p:cNvSpPr>
            <a:spLocks noGrp="1"/>
          </p:cNvSpPr>
          <p:nvPr>
            <p:ph type="title"/>
          </p:nvPr>
        </p:nvSpPr>
        <p:spPr/>
        <p:txBody>
          <a:bodyPr/>
          <a:lstStyle/>
          <a:p>
            <a:r>
              <a:rPr lang="en-US" dirty="0"/>
              <a:t>Nested Grids</a:t>
            </a:r>
          </a:p>
        </p:txBody>
      </p:sp>
      <p:pic>
        <p:nvPicPr>
          <p:cNvPr id="3" name="Picture 2" descr="D:\users\langevin\ModelDevelopment\mfusg\presentations\2013_MODFLOW_Langevin\test_grids\structured\pp_lgr03.tif">
            <a:extLst>
              <a:ext uri="{FF2B5EF4-FFF2-40B4-BE49-F238E27FC236}">
                <a16:creationId xmlns:a16="http://schemas.microsoft.com/office/drawing/2014/main" id="{7213D948-9FAA-054B-9F2E-57EB688E40E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05" y="1908810"/>
            <a:ext cx="6817674" cy="326898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a:extLst>
              <a:ext uri="{FF2B5EF4-FFF2-40B4-BE49-F238E27FC236}">
                <a16:creationId xmlns:a16="http://schemas.microsoft.com/office/drawing/2014/main" id="{03B34155-9424-9C4B-8509-350D0D58FD89}"/>
              </a:ext>
            </a:extLst>
          </p:cNvPr>
          <p:cNvSpPr txBox="1"/>
          <p:nvPr/>
        </p:nvSpPr>
        <p:spPr>
          <a:xfrm>
            <a:off x="3214840" y="2362200"/>
            <a:ext cx="864339" cy="369332"/>
          </a:xfrm>
          <a:prstGeom prst="rect">
            <a:avLst/>
          </a:prstGeom>
          <a:noFill/>
        </p:spPr>
        <p:txBody>
          <a:bodyPr wrap="none" rtlCol="0">
            <a:spAutoFit/>
          </a:bodyPr>
          <a:lstStyle/>
          <a:p>
            <a:r>
              <a:rPr lang="en-US" sz="1800" dirty="0">
                <a:solidFill>
                  <a:schemeClr val="bg1"/>
                </a:solidFill>
              </a:rPr>
              <a:t>Parent</a:t>
            </a:r>
          </a:p>
        </p:txBody>
      </p:sp>
      <p:sp>
        <p:nvSpPr>
          <p:cNvPr id="5" name="TextBox 4">
            <a:extLst>
              <a:ext uri="{FF2B5EF4-FFF2-40B4-BE49-F238E27FC236}">
                <a16:creationId xmlns:a16="http://schemas.microsoft.com/office/drawing/2014/main" id="{3ADCC2F0-DC2E-6348-BB9B-90AFC9A52C07}"/>
              </a:ext>
            </a:extLst>
          </p:cNvPr>
          <p:cNvSpPr txBox="1"/>
          <p:nvPr/>
        </p:nvSpPr>
        <p:spPr>
          <a:xfrm>
            <a:off x="5029201" y="2819400"/>
            <a:ext cx="902811" cy="369332"/>
          </a:xfrm>
          <a:prstGeom prst="rect">
            <a:avLst/>
          </a:prstGeom>
          <a:noFill/>
        </p:spPr>
        <p:txBody>
          <a:bodyPr wrap="none" rtlCol="0">
            <a:spAutoFit/>
          </a:bodyPr>
          <a:lstStyle/>
          <a:p>
            <a:r>
              <a:rPr lang="en-US" sz="1800" dirty="0">
                <a:solidFill>
                  <a:schemeClr val="bg1"/>
                </a:solidFill>
              </a:rPr>
              <a:t>Child 2</a:t>
            </a:r>
          </a:p>
        </p:txBody>
      </p:sp>
      <p:sp>
        <p:nvSpPr>
          <p:cNvPr id="6" name="TextBox 5">
            <a:extLst>
              <a:ext uri="{FF2B5EF4-FFF2-40B4-BE49-F238E27FC236}">
                <a16:creationId xmlns:a16="http://schemas.microsoft.com/office/drawing/2014/main" id="{F1571B49-D2FD-1B43-93EA-A2144E0CC17B}"/>
              </a:ext>
            </a:extLst>
          </p:cNvPr>
          <p:cNvSpPr txBox="1"/>
          <p:nvPr/>
        </p:nvSpPr>
        <p:spPr>
          <a:xfrm>
            <a:off x="3429000" y="3813929"/>
            <a:ext cx="1300356" cy="369332"/>
          </a:xfrm>
          <a:prstGeom prst="rect">
            <a:avLst/>
          </a:prstGeom>
          <a:noFill/>
        </p:spPr>
        <p:txBody>
          <a:bodyPr wrap="none" rtlCol="0">
            <a:spAutoFit/>
          </a:bodyPr>
          <a:lstStyle/>
          <a:p>
            <a:r>
              <a:rPr lang="en-US" sz="1800" dirty="0">
                <a:solidFill>
                  <a:schemeClr val="bg1"/>
                </a:solidFill>
              </a:rPr>
              <a:t>Grandchild</a:t>
            </a:r>
          </a:p>
        </p:txBody>
      </p:sp>
      <p:sp>
        <p:nvSpPr>
          <p:cNvPr id="7" name="TextBox 6">
            <a:extLst>
              <a:ext uri="{FF2B5EF4-FFF2-40B4-BE49-F238E27FC236}">
                <a16:creationId xmlns:a16="http://schemas.microsoft.com/office/drawing/2014/main" id="{9FE2EA9E-9D80-BF48-A715-4BEE0D139E06}"/>
              </a:ext>
            </a:extLst>
          </p:cNvPr>
          <p:cNvSpPr txBox="1"/>
          <p:nvPr/>
        </p:nvSpPr>
        <p:spPr>
          <a:xfrm>
            <a:off x="6841084" y="2450068"/>
            <a:ext cx="902811" cy="369332"/>
          </a:xfrm>
          <a:prstGeom prst="rect">
            <a:avLst/>
          </a:prstGeom>
          <a:noFill/>
        </p:spPr>
        <p:txBody>
          <a:bodyPr wrap="none" rtlCol="0">
            <a:spAutoFit/>
          </a:bodyPr>
          <a:lstStyle/>
          <a:p>
            <a:r>
              <a:rPr lang="en-US" sz="1800" dirty="0">
                <a:solidFill>
                  <a:schemeClr val="bg1"/>
                </a:solidFill>
              </a:rPr>
              <a:t>Child 1</a:t>
            </a:r>
          </a:p>
        </p:txBody>
      </p:sp>
      <p:cxnSp>
        <p:nvCxnSpPr>
          <p:cNvPr id="9" name="Straight Arrow Connector 8">
            <a:extLst>
              <a:ext uri="{FF2B5EF4-FFF2-40B4-BE49-F238E27FC236}">
                <a16:creationId xmlns:a16="http://schemas.microsoft.com/office/drawing/2014/main" id="{5F86430C-15FD-E845-B45C-E9282E0420DF}"/>
              </a:ext>
            </a:extLst>
          </p:cNvPr>
          <p:cNvCxnSpPr/>
          <p:nvPr/>
        </p:nvCxnSpPr>
        <p:spPr bwMode="auto">
          <a:xfrm>
            <a:off x="3647008" y="2703076"/>
            <a:ext cx="304800" cy="641866"/>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9B0C305F-801C-EC4E-88EB-6231C9382400}"/>
              </a:ext>
            </a:extLst>
          </p:cNvPr>
          <p:cNvCxnSpPr>
            <a:cxnSpLocks/>
          </p:cNvCxnSpPr>
          <p:nvPr/>
        </p:nvCxnSpPr>
        <p:spPr bwMode="auto">
          <a:xfrm flipV="1">
            <a:off x="4724400" y="3802142"/>
            <a:ext cx="304800" cy="208240"/>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B648A59-52E7-8E42-BD00-A88987330E50}"/>
              </a:ext>
            </a:extLst>
          </p:cNvPr>
          <p:cNvCxnSpPr>
            <a:cxnSpLocks/>
          </p:cNvCxnSpPr>
          <p:nvPr/>
        </p:nvCxnSpPr>
        <p:spPr bwMode="auto">
          <a:xfrm flipH="1">
            <a:off x="5410200" y="3184922"/>
            <a:ext cx="70406" cy="344864"/>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367079A4-9908-9F48-8C83-F4E99603556D}"/>
              </a:ext>
            </a:extLst>
          </p:cNvPr>
          <p:cNvCxnSpPr>
            <a:cxnSpLocks/>
            <a:stCxn id="7" idx="2"/>
          </p:cNvCxnSpPr>
          <p:nvPr/>
        </p:nvCxnSpPr>
        <p:spPr bwMode="auto">
          <a:xfrm flipH="1">
            <a:off x="7239001" y="2819400"/>
            <a:ext cx="53489" cy="365522"/>
          </a:xfrm>
          <a:prstGeom prst="straightConnector1">
            <a:avLst/>
          </a:prstGeom>
          <a:solidFill>
            <a:schemeClr val="accent1"/>
          </a:solidFill>
          <a:ln w="12700" cap="flat" cmpd="sng" algn="ctr">
            <a:solidFill>
              <a:schemeClr val="bg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Freeform 12">
            <a:extLst>
              <a:ext uri="{FF2B5EF4-FFF2-40B4-BE49-F238E27FC236}">
                <a16:creationId xmlns:a16="http://schemas.microsoft.com/office/drawing/2014/main" id="{6635A1E3-9F8D-4442-B01B-42D2EC2B62CA}"/>
              </a:ext>
            </a:extLst>
          </p:cNvPr>
          <p:cNvSpPr/>
          <p:nvPr/>
        </p:nvSpPr>
        <p:spPr>
          <a:xfrm>
            <a:off x="4648200" y="3581400"/>
            <a:ext cx="762000" cy="2286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300" h="187495">
                <a:moveTo>
                  <a:pt x="0" y="130440"/>
                </a:moveTo>
                <a:lnTo>
                  <a:pt x="93747" y="0"/>
                </a:lnTo>
                <a:lnTo>
                  <a:pt x="475300" y="54683"/>
                </a:lnTo>
                <a:lnTo>
                  <a:pt x="403616" y="187495"/>
                </a:lnTo>
                <a:lnTo>
                  <a:pt x="0" y="130440"/>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4" name="Freeform 13">
            <a:extLst>
              <a:ext uri="{FF2B5EF4-FFF2-40B4-BE49-F238E27FC236}">
                <a16:creationId xmlns:a16="http://schemas.microsoft.com/office/drawing/2014/main" id="{9E4B7EE7-9B24-1842-8A96-860ABEB629FF}"/>
              </a:ext>
            </a:extLst>
          </p:cNvPr>
          <p:cNvSpPr/>
          <p:nvPr/>
        </p:nvSpPr>
        <p:spPr>
          <a:xfrm>
            <a:off x="4343400" y="3276600"/>
            <a:ext cx="1828800" cy="7620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75300"/>
              <a:gd name="connsiteY0" fmla="*/ 153412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53412 h 187495"/>
              <a:gd name="connsiteX0" fmla="*/ 0 w 475300"/>
              <a:gd name="connsiteY0" fmla="*/ 343753 h 377836"/>
              <a:gd name="connsiteX1" fmla="*/ 303775 w 475300"/>
              <a:gd name="connsiteY1" fmla="*/ 0 h 377836"/>
              <a:gd name="connsiteX2" fmla="*/ 475300 w 475300"/>
              <a:gd name="connsiteY2" fmla="*/ 245024 h 377836"/>
              <a:gd name="connsiteX3" fmla="*/ 403616 w 475300"/>
              <a:gd name="connsiteY3" fmla="*/ 377836 h 377836"/>
              <a:gd name="connsiteX4" fmla="*/ 0 w 475300"/>
              <a:gd name="connsiteY4" fmla="*/ 343753 h 377836"/>
              <a:gd name="connsiteX0" fmla="*/ 0 w 1299003"/>
              <a:gd name="connsiteY0" fmla="*/ 343753 h 377836"/>
              <a:gd name="connsiteX1" fmla="*/ 303775 w 1299003"/>
              <a:gd name="connsiteY1" fmla="*/ 0 h 377836"/>
              <a:gd name="connsiteX2" fmla="*/ 1299003 w 1299003"/>
              <a:gd name="connsiteY2" fmla="*/ 113754 h 377836"/>
              <a:gd name="connsiteX3" fmla="*/ 403616 w 1299003"/>
              <a:gd name="connsiteY3" fmla="*/ 377836 h 377836"/>
              <a:gd name="connsiteX4" fmla="*/ 0 w 1299003"/>
              <a:gd name="connsiteY4" fmla="*/ 343753 h 377836"/>
              <a:gd name="connsiteX0" fmla="*/ 0 w 1299003"/>
              <a:gd name="connsiteY0" fmla="*/ 343753 h 551768"/>
              <a:gd name="connsiteX1" fmla="*/ 303775 w 1299003"/>
              <a:gd name="connsiteY1" fmla="*/ 0 h 551768"/>
              <a:gd name="connsiteX2" fmla="*/ 1299003 w 1299003"/>
              <a:gd name="connsiteY2" fmla="*/ 113754 h 551768"/>
              <a:gd name="connsiteX3" fmla="*/ 1250290 w 1299003"/>
              <a:gd name="connsiteY3" fmla="*/ 551768 h 551768"/>
              <a:gd name="connsiteX4" fmla="*/ 0 w 1299003"/>
              <a:gd name="connsiteY4" fmla="*/ 343753 h 55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9003" h="551768">
                <a:moveTo>
                  <a:pt x="0" y="343753"/>
                </a:moveTo>
                <a:lnTo>
                  <a:pt x="303775" y="0"/>
                </a:lnTo>
                <a:lnTo>
                  <a:pt x="1299003" y="113754"/>
                </a:lnTo>
                <a:lnTo>
                  <a:pt x="1250290" y="551768"/>
                </a:lnTo>
                <a:lnTo>
                  <a:pt x="0" y="343753"/>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
        <p:nvSpPr>
          <p:cNvPr id="16" name="Freeform 15">
            <a:extLst>
              <a:ext uri="{FF2B5EF4-FFF2-40B4-BE49-F238E27FC236}">
                <a16:creationId xmlns:a16="http://schemas.microsoft.com/office/drawing/2014/main" id="{2963400D-E3B0-A44B-87F2-041B3061AF1E}"/>
              </a:ext>
            </a:extLst>
          </p:cNvPr>
          <p:cNvSpPr/>
          <p:nvPr/>
        </p:nvSpPr>
        <p:spPr>
          <a:xfrm>
            <a:off x="6781800" y="2971800"/>
            <a:ext cx="990600" cy="533400"/>
          </a:xfrm>
          <a:custGeom>
            <a:avLst/>
            <a:gdLst>
              <a:gd name="connsiteX0" fmla="*/ 0 w 452328"/>
              <a:gd name="connsiteY0" fmla="*/ 100904 h 180932"/>
              <a:gd name="connsiteX1" fmla="*/ 90465 w 452328"/>
              <a:gd name="connsiteY1" fmla="*/ 0 h 180932"/>
              <a:gd name="connsiteX2" fmla="*/ 452328 w 452328"/>
              <a:gd name="connsiteY2" fmla="*/ 38274 h 180932"/>
              <a:gd name="connsiteX3" fmla="*/ 403616 w 452328"/>
              <a:gd name="connsiteY3" fmla="*/ 180932 h 180932"/>
              <a:gd name="connsiteX4" fmla="*/ 0 w 452328"/>
              <a:gd name="connsiteY4" fmla="*/ 100904 h 180932"/>
              <a:gd name="connsiteX0" fmla="*/ 0 w 475300"/>
              <a:gd name="connsiteY0" fmla="*/ 100904 h 180932"/>
              <a:gd name="connsiteX1" fmla="*/ 90465 w 475300"/>
              <a:gd name="connsiteY1" fmla="*/ 0 h 180932"/>
              <a:gd name="connsiteX2" fmla="*/ 475300 w 475300"/>
              <a:gd name="connsiteY2" fmla="*/ 25147 h 180932"/>
              <a:gd name="connsiteX3" fmla="*/ 403616 w 475300"/>
              <a:gd name="connsiteY3" fmla="*/ 180932 h 180932"/>
              <a:gd name="connsiteX4" fmla="*/ 0 w 475300"/>
              <a:gd name="connsiteY4" fmla="*/ 100904 h 180932"/>
              <a:gd name="connsiteX0" fmla="*/ 0 w 475300"/>
              <a:gd name="connsiteY0" fmla="*/ 100904 h 157959"/>
              <a:gd name="connsiteX1" fmla="*/ 90465 w 475300"/>
              <a:gd name="connsiteY1" fmla="*/ 0 h 157959"/>
              <a:gd name="connsiteX2" fmla="*/ 475300 w 475300"/>
              <a:gd name="connsiteY2" fmla="*/ 25147 h 157959"/>
              <a:gd name="connsiteX3" fmla="*/ 403616 w 475300"/>
              <a:gd name="connsiteY3" fmla="*/ 157959 h 157959"/>
              <a:gd name="connsiteX4" fmla="*/ 0 w 475300"/>
              <a:gd name="connsiteY4" fmla="*/ 100904 h 157959"/>
              <a:gd name="connsiteX0" fmla="*/ 0 w 475300"/>
              <a:gd name="connsiteY0" fmla="*/ 130440 h 187495"/>
              <a:gd name="connsiteX1" fmla="*/ 93747 w 475300"/>
              <a:gd name="connsiteY1" fmla="*/ 0 h 187495"/>
              <a:gd name="connsiteX2" fmla="*/ 475300 w 475300"/>
              <a:gd name="connsiteY2" fmla="*/ 54683 h 187495"/>
              <a:gd name="connsiteX3" fmla="*/ 403616 w 475300"/>
              <a:gd name="connsiteY3" fmla="*/ 187495 h 187495"/>
              <a:gd name="connsiteX4" fmla="*/ 0 w 475300"/>
              <a:gd name="connsiteY4" fmla="*/ 130440 h 187495"/>
              <a:gd name="connsiteX0" fmla="*/ 0 w 458891"/>
              <a:gd name="connsiteY0" fmla="*/ 364549 h 421604"/>
              <a:gd name="connsiteX1" fmla="*/ 93747 w 458891"/>
              <a:gd name="connsiteY1" fmla="*/ 234109 h 421604"/>
              <a:gd name="connsiteX2" fmla="*/ 458891 w 458891"/>
              <a:gd name="connsiteY2" fmla="*/ 0 h 421604"/>
              <a:gd name="connsiteX3" fmla="*/ 403616 w 458891"/>
              <a:gd name="connsiteY3" fmla="*/ 421604 h 421604"/>
              <a:gd name="connsiteX4" fmla="*/ 0 w 458891"/>
              <a:gd name="connsiteY4" fmla="*/ 364549 h 421604"/>
              <a:gd name="connsiteX0" fmla="*/ 0 w 662869"/>
              <a:gd name="connsiteY0" fmla="*/ 364549 h 364549"/>
              <a:gd name="connsiteX1" fmla="*/ 93747 w 662869"/>
              <a:gd name="connsiteY1" fmla="*/ 234109 h 364549"/>
              <a:gd name="connsiteX2" fmla="*/ 458891 w 662869"/>
              <a:gd name="connsiteY2" fmla="*/ 0 h 364549"/>
              <a:gd name="connsiteX3" fmla="*/ 662869 w 662869"/>
              <a:gd name="connsiteY3" fmla="*/ 270645 h 364549"/>
              <a:gd name="connsiteX4" fmla="*/ 0 w 662869"/>
              <a:gd name="connsiteY4" fmla="*/ 364549 h 364549"/>
              <a:gd name="connsiteX0" fmla="*/ 24394 w 687263"/>
              <a:gd name="connsiteY0" fmla="*/ 364549 h 364549"/>
              <a:gd name="connsiteX1" fmla="*/ 0 w 687263"/>
              <a:gd name="connsiteY1" fmla="*/ 14233 h 364549"/>
              <a:gd name="connsiteX2" fmla="*/ 483285 w 687263"/>
              <a:gd name="connsiteY2" fmla="*/ 0 h 364549"/>
              <a:gd name="connsiteX3" fmla="*/ 687263 w 687263"/>
              <a:gd name="connsiteY3" fmla="*/ 270645 h 364549"/>
              <a:gd name="connsiteX4" fmla="*/ 24394 w 687263"/>
              <a:gd name="connsiteY4" fmla="*/ 364549 h 364549"/>
              <a:gd name="connsiteX0" fmla="*/ 63775 w 687263"/>
              <a:gd name="connsiteY0" fmla="*/ 341577 h 341577"/>
              <a:gd name="connsiteX1" fmla="*/ 0 w 687263"/>
              <a:gd name="connsiteY1" fmla="*/ 14233 h 341577"/>
              <a:gd name="connsiteX2" fmla="*/ 483285 w 687263"/>
              <a:gd name="connsiteY2" fmla="*/ 0 h 341577"/>
              <a:gd name="connsiteX3" fmla="*/ 687263 w 687263"/>
              <a:gd name="connsiteY3" fmla="*/ 270645 h 341577"/>
              <a:gd name="connsiteX4" fmla="*/ 63775 w 687263"/>
              <a:gd name="connsiteY4" fmla="*/ 341577 h 341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263" h="341577">
                <a:moveTo>
                  <a:pt x="63775" y="341577"/>
                </a:moveTo>
                <a:lnTo>
                  <a:pt x="0" y="14233"/>
                </a:lnTo>
                <a:lnTo>
                  <a:pt x="483285" y="0"/>
                </a:lnTo>
                <a:lnTo>
                  <a:pt x="687263" y="270645"/>
                </a:lnTo>
                <a:lnTo>
                  <a:pt x="63775" y="341577"/>
                </a:lnTo>
                <a:close/>
              </a:path>
            </a:pathLst>
          </a:custGeom>
          <a:ln w="25400">
            <a:solidFill>
              <a:srgbClr val="FF00FF"/>
            </a:solidFill>
          </a:ln>
        </p:spPr>
        <p:txBody>
          <a:bodyPr vert="horz" wrap="square" lIns="91440" tIns="45720" rIns="91440" bIns="45720" numCol="1" rtlCol="0" anchor="t" anchorCtr="0" compatLnSpc="1">
            <a:prstTxWarp prst="textNoShape">
              <a:avLst/>
            </a:prstTxWarp>
          </a:bodyPr>
          <a:lstStyle/>
          <a:p>
            <a:endParaRPr lang="en-US" dirty="0">
              <a:ln>
                <a:solidFill>
                  <a:srgbClr val="FF00FF"/>
                </a:solidFill>
              </a:ln>
            </a:endParaRPr>
          </a:p>
        </p:txBody>
      </p:sp>
    </p:spTree>
    <p:extLst>
      <p:ext uri="{BB962C8B-B14F-4D97-AF65-F5344CB8AC3E}">
        <p14:creationId xmlns:p14="http://schemas.microsoft.com/office/powerpoint/2010/main" val="22912567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Wetting/Drying Nonlinearities</a:t>
            </a:r>
          </a:p>
        </p:txBody>
      </p:sp>
      <p:sp>
        <p:nvSpPr>
          <p:cNvPr id="3" name="Content Placeholder 2"/>
          <p:cNvSpPr>
            <a:spLocks noGrp="1"/>
          </p:cNvSpPr>
          <p:nvPr>
            <p:ph idx="1"/>
          </p:nvPr>
        </p:nvSpPr>
        <p:spPr>
          <a:xfrm>
            <a:off x="609602" y="1258493"/>
            <a:ext cx="10968567" cy="4955151"/>
          </a:xfrm>
        </p:spPr>
        <p:txBody>
          <a:bodyPr/>
          <a:lstStyle/>
          <a:p>
            <a:pPr marL="0" indent="0">
              <a:buNone/>
              <a:defRPr/>
            </a:pPr>
            <a:r>
              <a:rPr lang="en-US" u="sng" dirty="0"/>
              <a:t>Standard Formulation</a:t>
            </a:r>
            <a:r>
              <a:rPr lang="en-US" dirty="0"/>
              <a:t> approach: </a:t>
            </a:r>
          </a:p>
          <a:p>
            <a:pPr marL="466714" indent="0">
              <a:buNone/>
              <a:defRPr/>
            </a:pPr>
            <a:r>
              <a:rPr lang="en-US" dirty="0"/>
              <a:t>Dry cells are inactivated. This creates discontinuities and oscillations. Furthermore, wetting/drying results in varying stresses (for example, wells disappear from dry cells).</a:t>
            </a:r>
          </a:p>
          <a:p>
            <a:pPr marL="0" indent="0">
              <a:spcBef>
                <a:spcPts val="2424"/>
              </a:spcBef>
              <a:buNone/>
              <a:defRPr/>
            </a:pPr>
            <a:r>
              <a:rPr lang="en-US" u="sng" dirty="0"/>
              <a:t>Newton-Raphson Formulation</a:t>
            </a:r>
            <a:r>
              <a:rPr lang="en-US" dirty="0"/>
              <a:t> approach: </a:t>
            </a:r>
            <a:endParaRPr lang="en-US" sz="2400" dirty="0"/>
          </a:p>
          <a:p>
            <a:pPr marL="466714" indent="-466714">
              <a:buNone/>
              <a:defRPr/>
            </a:pPr>
            <a:r>
              <a:rPr lang="en-US" sz="2400" dirty="0"/>
              <a:t>	</a:t>
            </a:r>
            <a:r>
              <a:rPr lang="en-US" dirty="0"/>
              <a:t>Keep all cells active even when the head in a cell is below the bottom of the cell</a:t>
            </a:r>
          </a:p>
        </p:txBody>
      </p:sp>
    </p:spTree>
    <p:extLst>
      <p:ext uri="{BB962C8B-B14F-4D97-AF65-F5344CB8AC3E}">
        <p14:creationId xmlns:p14="http://schemas.microsoft.com/office/powerpoint/2010/main" val="23762540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method</a:t>
            </a:r>
          </a:p>
        </p:txBody>
      </p:sp>
      <p:grpSp>
        <p:nvGrpSpPr>
          <p:cNvPr id="16" name="Group 15">
            <a:extLst>
              <a:ext uri="{FF2B5EF4-FFF2-40B4-BE49-F238E27FC236}">
                <a16:creationId xmlns:a16="http://schemas.microsoft.com/office/drawing/2014/main" id="{584562B5-C5E2-9040-9BE3-E116478E9BFC}"/>
              </a:ext>
            </a:extLst>
          </p:cNvPr>
          <p:cNvGrpSpPr/>
          <p:nvPr/>
        </p:nvGrpSpPr>
        <p:grpSpPr>
          <a:xfrm>
            <a:off x="4038600" y="3313836"/>
            <a:ext cx="3962400" cy="2248764"/>
            <a:chOff x="2514600" y="4533036"/>
            <a:chExt cx="3962400" cy="2248764"/>
          </a:xfrm>
        </p:grpSpPr>
        <p:pic>
          <p:nvPicPr>
            <p:cNvPr id="10" name="Picture 9">
              <a:extLst>
                <a:ext uri="{FF2B5EF4-FFF2-40B4-BE49-F238E27FC236}">
                  <a16:creationId xmlns:a16="http://schemas.microsoft.com/office/drawing/2014/main" id="{CED6034B-5EA5-8F45-9C5D-42865E38046E}"/>
                </a:ext>
              </a:extLst>
            </p:cNvPr>
            <p:cNvPicPr>
              <a:picLocks noChangeAspect="1"/>
            </p:cNvPicPr>
            <p:nvPr/>
          </p:nvPicPr>
          <p:blipFill>
            <a:blip r:embed="rId3"/>
            <a:stretch>
              <a:fillRect/>
            </a:stretch>
          </p:blipFill>
          <p:spPr>
            <a:xfrm>
              <a:off x="2590800" y="4533036"/>
              <a:ext cx="3467100" cy="2020164"/>
            </a:xfrm>
            <a:prstGeom prst="rect">
              <a:avLst/>
            </a:prstGeom>
          </p:spPr>
        </p:pic>
        <p:sp>
          <p:nvSpPr>
            <p:cNvPr id="11" name="TextBox 10">
              <a:extLst>
                <a:ext uri="{FF2B5EF4-FFF2-40B4-BE49-F238E27FC236}">
                  <a16:creationId xmlns:a16="http://schemas.microsoft.com/office/drawing/2014/main" id="{ACBA52FA-64CD-A644-96D1-35E8FEEC0501}"/>
                </a:ext>
              </a:extLst>
            </p:cNvPr>
            <p:cNvSpPr txBox="1"/>
            <p:nvPr/>
          </p:nvSpPr>
          <p:spPr>
            <a:xfrm>
              <a:off x="2514600" y="6535579"/>
              <a:ext cx="3962400" cy="246221"/>
            </a:xfrm>
            <a:prstGeom prst="rect">
              <a:avLst/>
            </a:prstGeom>
            <a:noFill/>
          </p:spPr>
          <p:txBody>
            <a:bodyPr wrap="square" rtlCol="0">
              <a:spAutoFit/>
            </a:bodyPr>
            <a:lstStyle/>
            <a:p>
              <a:r>
                <a:rPr lang="en-US" sz="1000" dirty="0">
                  <a:solidFill>
                    <a:srgbClr val="FFFF00"/>
                  </a:solidFill>
                  <a:hlinkClick r:id="rId4">
                    <a:extLst>
                      <a:ext uri="{A12FA001-AC4F-418D-AE19-62706E023703}">
                        <ahyp:hlinkClr xmlns:ahyp="http://schemas.microsoft.com/office/drawing/2018/hyperlinkcolor" val="tx"/>
                      </a:ext>
                    </a:extLst>
                  </a:hlinkClick>
                </a:rPr>
                <a:t>http://tutorial.math.lamar.edu/Classes/CalcI/NewtonsMethod.aspx</a:t>
              </a:r>
              <a:endParaRPr lang="en-US" sz="1000" dirty="0">
                <a:solidFill>
                  <a:srgbClr val="FFFF00"/>
                </a:solidFill>
              </a:endParaRPr>
            </a:p>
          </p:txBody>
        </p:sp>
      </p:grpSp>
      <p:grpSp>
        <p:nvGrpSpPr>
          <p:cNvPr id="23" name="Group 22">
            <a:extLst>
              <a:ext uri="{FF2B5EF4-FFF2-40B4-BE49-F238E27FC236}">
                <a16:creationId xmlns:a16="http://schemas.microsoft.com/office/drawing/2014/main" id="{DB0EC866-E64A-2848-BCC2-ED62B237FE13}"/>
              </a:ext>
            </a:extLst>
          </p:cNvPr>
          <p:cNvGrpSpPr/>
          <p:nvPr/>
        </p:nvGrpSpPr>
        <p:grpSpPr>
          <a:xfrm>
            <a:off x="1819731" y="1066800"/>
            <a:ext cx="6914241" cy="2171700"/>
            <a:chOff x="96159" y="1066800"/>
            <a:chExt cx="6914241" cy="2171700"/>
          </a:xfrm>
        </p:grpSpPr>
        <p:pic>
          <p:nvPicPr>
            <p:cNvPr id="20" name="Picture 19">
              <a:extLst>
                <a:ext uri="{FF2B5EF4-FFF2-40B4-BE49-F238E27FC236}">
                  <a16:creationId xmlns:a16="http://schemas.microsoft.com/office/drawing/2014/main" id="{E67543A8-79E3-D340-82E8-7AB553A22610}"/>
                </a:ext>
              </a:extLst>
            </p:cNvPr>
            <p:cNvPicPr>
              <a:picLocks noChangeAspect="1"/>
            </p:cNvPicPr>
            <p:nvPr/>
          </p:nvPicPr>
          <p:blipFill>
            <a:blip r:embed="rId5"/>
            <a:stretch>
              <a:fillRect/>
            </a:stretch>
          </p:blipFill>
          <p:spPr>
            <a:xfrm>
              <a:off x="3784600" y="1066800"/>
              <a:ext cx="3225800" cy="2171700"/>
            </a:xfrm>
            <a:prstGeom prst="rect">
              <a:avLst/>
            </a:prstGeom>
          </p:spPr>
        </p:pic>
        <p:sp>
          <p:nvSpPr>
            <p:cNvPr id="14341" name="Shape 249"/>
            <p:cNvSpPr txBox="1">
              <a:spLocks noChangeArrowheads="1"/>
            </p:cNvSpPr>
            <p:nvPr/>
          </p:nvSpPr>
          <p:spPr bwMode="auto">
            <a:xfrm>
              <a:off x="1010559" y="1693863"/>
              <a:ext cx="28194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Newton-Raphson:</a:t>
              </a:r>
            </a:p>
          </p:txBody>
        </p:sp>
        <p:sp>
          <p:nvSpPr>
            <p:cNvPr id="14342" name="Shape 250"/>
            <p:cNvSpPr txBox="1">
              <a:spLocks noChangeArrowheads="1"/>
            </p:cNvSpPr>
            <p:nvPr/>
          </p:nvSpPr>
          <p:spPr bwMode="auto">
            <a:xfrm>
              <a:off x="96159" y="1079500"/>
              <a:ext cx="3733800"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Standard Formulation:</a:t>
              </a:r>
            </a:p>
          </p:txBody>
        </p:sp>
        <p:sp>
          <p:nvSpPr>
            <p:cNvPr id="14" name="Shape 249">
              <a:extLst>
                <a:ext uri="{FF2B5EF4-FFF2-40B4-BE49-F238E27FC236}">
                  <a16:creationId xmlns:a16="http://schemas.microsoft.com/office/drawing/2014/main" id="{103B184B-7594-8E49-B28B-FB7B29C5BACA}"/>
                </a:ext>
              </a:extLst>
            </p:cNvPr>
            <p:cNvSpPr txBox="1">
              <a:spLocks noChangeArrowheads="1"/>
            </p:cNvSpPr>
            <p:nvPr/>
          </p:nvSpPr>
          <p:spPr bwMode="auto">
            <a:xfrm>
              <a:off x="1010559" y="2595710"/>
              <a:ext cx="2819400" cy="525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Jacobian:</a:t>
              </a:r>
            </a:p>
          </p:txBody>
        </p:sp>
      </p:grpSp>
      <p:grpSp>
        <p:nvGrpSpPr>
          <p:cNvPr id="24" name="Group 23">
            <a:extLst>
              <a:ext uri="{FF2B5EF4-FFF2-40B4-BE49-F238E27FC236}">
                <a16:creationId xmlns:a16="http://schemas.microsoft.com/office/drawing/2014/main" id="{436752C9-BF20-C34C-B951-DE0C5CF5C05C}"/>
              </a:ext>
            </a:extLst>
          </p:cNvPr>
          <p:cNvGrpSpPr/>
          <p:nvPr/>
        </p:nvGrpSpPr>
        <p:grpSpPr>
          <a:xfrm>
            <a:off x="1819731" y="5694362"/>
            <a:ext cx="8552540" cy="477838"/>
            <a:chOff x="96160" y="5541962"/>
            <a:chExt cx="8552540" cy="477838"/>
          </a:xfrm>
        </p:grpSpPr>
        <p:pic>
          <p:nvPicPr>
            <p:cNvPr id="21" name="Picture 20">
              <a:extLst>
                <a:ext uri="{FF2B5EF4-FFF2-40B4-BE49-F238E27FC236}">
                  <a16:creationId xmlns:a16="http://schemas.microsoft.com/office/drawing/2014/main" id="{472E00DE-6D7C-9B48-BE2E-DCC0E8F7B75D}"/>
                </a:ext>
              </a:extLst>
            </p:cNvPr>
            <p:cNvPicPr>
              <a:picLocks noChangeAspect="1"/>
            </p:cNvPicPr>
            <p:nvPr/>
          </p:nvPicPr>
          <p:blipFill>
            <a:blip r:embed="rId6"/>
            <a:stretch>
              <a:fillRect/>
            </a:stretch>
          </p:blipFill>
          <p:spPr>
            <a:xfrm>
              <a:off x="3784600" y="5551078"/>
              <a:ext cx="4864100" cy="393700"/>
            </a:xfrm>
            <a:prstGeom prst="rect">
              <a:avLst/>
            </a:prstGeom>
          </p:spPr>
        </p:pic>
        <p:sp>
          <p:nvSpPr>
            <p:cNvPr id="14344" name="Shape 252"/>
            <p:cNvSpPr txBox="1">
              <a:spLocks noChangeArrowheads="1"/>
            </p:cNvSpPr>
            <p:nvPr/>
          </p:nvSpPr>
          <p:spPr bwMode="auto">
            <a:xfrm>
              <a:off x="96160" y="5541962"/>
              <a:ext cx="3733799"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nchor="ct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gn="r">
                <a:buSzPct val="25000"/>
              </a:pPr>
              <a:r>
                <a:rPr lang="en-US" sz="2500" i="1" dirty="0">
                  <a:solidFill>
                    <a:srgbClr val="FFFF00"/>
                  </a:solidFill>
                  <a:latin typeface="Times New Roman" charset="0"/>
                  <a:ea typeface="MS PGothic" charset="0"/>
                  <a:cs typeface="MS PGothic" charset="0"/>
                  <a:sym typeface="Times New Roman" charset="0"/>
                </a:rPr>
                <a:t>Modified Newton-Raphson:</a:t>
              </a:r>
            </a:p>
          </p:txBody>
        </p:sp>
      </p:grpSp>
    </p:spTree>
    <p:extLst>
      <p:ext uri="{BB962C8B-B14F-4D97-AF65-F5344CB8AC3E}">
        <p14:creationId xmlns:p14="http://schemas.microsoft.com/office/powerpoint/2010/main" val="627287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2290" name="TextBox 3"/>
          <p:cNvSpPr txBox="1">
            <a:spLocks noChangeArrowheads="1"/>
          </p:cNvSpPr>
          <p:nvPr/>
        </p:nvSpPr>
        <p:spPr bwMode="auto">
          <a:xfrm>
            <a:off x="1905000" y="1295401"/>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Conductance transitions from head-dependent to constant</a:t>
            </a:r>
            <a:endParaRPr lang="en-US" sz="2400" dirty="0">
              <a:solidFill>
                <a:srgbClr val="FFFFFF"/>
              </a:solidFill>
              <a:latin typeface="+mn-lt"/>
              <a:cs typeface="Times New Roman" panose="02020603050405020304" pitchFamily="18" charset="0"/>
            </a:endParaRPr>
          </a:p>
        </p:txBody>
      </p:sp>
      <p:sp>
        <p:nvSpPr>
          <p:cNvPr id="12292" name="Shape 343"/>
          <p:cNvSpPr txBox="1">
            <a:spLocks noChangeArrowheads="1"/>
          </p:cNvSpPr>
          <p:nvPr/>
        </p:nvSpPr>
        <p:spPr bwMode="auto">
          <a:xfrm>
            <a:off x="2781300" y="4865688"/>
            <a:ext cx="6629400" cy="1077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lnSpc>
                <a:spcPct val="150000"/>
              </a:lnSpc>
              <a:buSzPct val="25000"/>
            </a:pPr>
            <a:r>
              <a:rPr lang="en-US" sz="2400" i="1" dirty="0">
                <a:solidFill>
                  <a:srgbClr val="FFFFFF"/>
                </a:solidFill>
                <a:latin typeface="Times New Roman" charset="0"/>
                <a:ea typeface="MS PGothic" charset="0"/>
                <a:cs typeface="MS PGothic" charset="0"/>
                <a:sym typeface="Times New Roman" charset="0"/>
              </a:rPr>
              <a:t>Transition causes             to change from 1 to zero, a </a:t>
            </a:r>
            <a:br>
              <a:rPr lang="en-US" sz="2400" i="1" dirty="0">
                <a:solidFill>
                  <a:srgbClr val="FFFFFF"/>
                </a:solidFill>
                <a:latin typeface="Times New Roman" charset="0"/>
                <a:ea typeface="MS PGothic" charset="0"/>
                <a:cs typeface="MS PGothic" charset="0"/>
                <a:sym typeface="Times New Roman" charset="0"/>
              </a:rPr>
            </a:br>
            <a:r>
              <a:rPr lang="en-US" sz="2400" i="1" dirty="0">
                <a:solidFill>
                  <a:srgbClr val="FFFFFF"/>
                </a:solidFill>
                <a:latin typeface="Times New Roman" charset="0"/>
                <a:ea typeface="MS PGothic" charset="0"/>
                <a:cs typeface="MS PGothic" charset="0"/>
                <a:sym typeface="Times New Roman" charset="0"/>
              </a:rPr>
              <a:t>discontinuous derivative</a:t>
            </a:r>
          </a:p>
        </p:txBody>
      </p:sp>
      <p:grpSp>
        <p:nvGrpSpPr>
          <p:cNvPr id="12" name="Group 11"/>
          <p:cNvGrpSpPr/>
          <p:nvPr/>
        </p:nvGrpSpPr>
        <p:grpSpPr>
          <a:xfrm>
            <a:off x="2362201" y="2015067"/>
            <a:ext cx="5293507" cy="2870200"/>
            <a:chOff x="1524000" y="2015067"/>
            <a:chExt cx="5293507" cy="2870200"/>
          </a:xfrm>
        </p:grpSpPr>
        <p:cxnSp>
          <p:nvCxnSpPr>
            <p:cNvPr id="12293" name="Shape 344"/>
            <p:cNvCxnSpPr>
              <a:cxnSpLocks noChangeShapeType="1"/>
            </p:cNvCxnSpPr>
            <p:nvPr/>
          </p:nvCxnSpPr>
          <p:spPr bwMode="auto">
            <a:xfrm rot="5400000">
              <a:off x="1560500" y="3092186"/>
              <a:ext cx="1863725" cy="158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4" name="Shape 345"/>
            <p:cNvCxnSpPr>
              <a:cxnSpLocks noChangeShapeType="1"/>
            </p:cNvCxnSpPr>
            <p:nvPr/>
          </p:nvCxnSpPr>
          <p:spPr bwMode="auto">
            <a:xfrm>
              <a:off x="2493157" y="4023255"/>
              <a:ext cx="37242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5" name="Shape 346"/>
            <p:cNvCxnSpPr>
              <a:cxnSpLocks noChangeShapeType="1"/>
            </p:cNvCxnSpPr>
            <p:nvPr/>
          </p:nvCxnSpPr>
          <p:spPr bwMode="auto">
            <a:xfrm rot="16200000">
              <a:off x="5213338" y="3019161"/>
              <a:ext cx="2009775" cy="1587"/>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298" name="Shape 349"/>
            <p:cNvCxnSpPr>
              <a:cxnSpLocks noChangeShapeType="1"/>
            </p:cNvCxnSpPr>
            <p:nvPr/>
          </p:nvCxnSpPr>
          <p:spPr bwMode="auto">
            <a:xfrm rot="16200000">
              <a:off x="2254238" y="3165211"/>
              <a:ext cx="1717675" cy="1587"/>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cxnSp>
          <p:nvCxnSpPr>
            <p:cNvPr id="12301" name="Shape 352"/>
            <p:cNvCxnSpPr>
              <a:cxnSpLocks noChangeShapeType="1"/>
            </p:cNvCxnSpPr>
            <p:nvPr/>
          </p:nvCxnSpPr>
          <p:spPr bwMode="auto">
            <a:xfrm rot="16200000">
              <a:off x="2332819" y="3708930"/>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02" name="Shape 353"/>
            <p:cNvSpPr txBox="1">
              <a:spLocks noChangeArrowheads="1"/>
            </p:cNvSpPr>
            <p:nvPr/>
          </p:nvSpPr>
          <p:spPr bwMode="auto">
            <a:xfrm>
              <a:off x="2602694" y="4023255"/>
              <a:ext cx="1076325"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a:t>
              </a:r>
            </a:p>
            <a:p>
              <a:pPr>
                <a:buSzPct val="25000"/>
              </a:pPr>
              <a:r>
                <a:rPr lang="en-US" sz="2500" i="1" dirty="0">
                  <a:solidFill>
                    <a:srgbClr val="FFFFFF"/>
                  </a:solidFill>
                  <a:latin typeface="Times New Roman" charset="0"/>
                  <a:ea typeface="MS PGothic" charset="0"/>
                  <a:cs typeface="MS PGothic" charset="0"/>
                  <a:sym typeface="Times New Roman" charset="0"/>
                </a:rPr>
                <a:t>bottom</a:t>
              </a:r>
            </a:p>
          </p:txBody>
        </p:sp>
        <p:cxnSp>
          <p:nvCxnSpPr>
            <p:cNvPr id="12303" name="Shape 354"/>
            <p:cNvCxnSpPr>
              <a:cxnSpLocks noChangeShapeType="1"/>
            </p:cNvCxnSpPr>
            <p:nvPr/>
          </p:nvCxnSpPr>
          <p:spPr bwMode="auto">
            <a:xfrm rot="16200000">
              <a:off x="4758519" y="3162830"/>
              <a:ext cx="1716087" cy="1588"/>
            </a:xfrm>
            <a:prstGeom prst="straightConnector1">
              <a:avLst/>
            </a:prstGeom>
            <a:noFill/>
            <a:ln w="12700">
              <a:solidFill>
                <a:schemeClr val="bg1"/>
              </a:solidFill>
              <a:prstDash val="dash"/>
              <a:round/>
              <a:headEnd/>
              <a:tailEnd/>
            </a:ln>
            <a:extLst>
              <a:ext uri="{909E8E84-426E-40dd-AFC4-6F175D3DCCD1}">
                <a14:hiddenFill xmlns:a14="http://schemas.microsoft.com/office/drawing/2010/main" xmlns="">
                  <a:noFill/>
                </a14:hiddenFill>
              </a:ext>
            </a:extLst>
          </p:spPr>
        </p:cxnSp>
        <p:sp>
          <p:nvSpPr>
            <p:cNvPr id="12304" name="Shape 355"/>
            <p:cNvSpPr txBox="1">
              <a:spLocks noChangeArrowheads="1"/>
            </p:cNvSpPr>
            <p:nvPr/>
          </p:nvSpPr>
          <p:spPr bwMode="auto">
            <a:xfrm>
              <a:off x="5271282" y="4021667"/>
              <a:ext cx="800100" cy="860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Cell </a:t>
              </a:r>
            </a:p>
            <a:p>
              <a:pPr>
                <a:buSzPct val="25000"/>
              </a:pPr>
              <a:r>
                <a:rPr lang="en-US" sz="2500" i="1" dirty="0">
                  <a:solidFill>
                    <a:srgbClr val="FFFFFF"/>
                  </a:solidFill>
                  <a:latin typeface="Times New Roman" charset="0"/>
                  <a:ea typeface="MS PGothic" charset="0"/>
                  <a:cs typeface="MS PGothic" charset="0"/>
                  <a:sym typeface="Times New Roman" charset="0"/>
                </a:rPr>
                <a:t>top</a:t>
              </a:r>
            </a:p>
          </p:txBody>
        </p:sp>
        <p:cxnSp>
          <p:nvCxnSpPr>
            <p:cNvPr id="12305" name="Shape 356"/>
            <p:cNvCxnSpPr>
              <a:cxnSpLocks noChangeShapeType="1"/>
            </p:cNvCxnSpPr>
            <p:nvPr/>
          </p:nvCxnSpPr>
          <p:spPr bwMode="auto">
            <a:xfrm>
              <a:off x="2493157" y="3877205"/>
              <a:ext cx="620712"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6" name="Shape 357"/>
            <p:cNvCxnSpPr>
              <a:cxnSpLocks noChangeShapeType="1"/>
            </p:cNvCxnSpPr>
            <p:nvPr/>
          </p:nvCxnSpPr>
          <p:spPr bwMode="auto">
            <a:xfrm rot="10800000" flipH="1">
              <a:off x="3113869" y="2270655"/>
              <a:ext cx="2519363" cy="1606550"/>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7" name="Shape 358"/>
            <p:cNvCxnSpPr>
              <a:cxnSpLocks noChangeShapeType="1"/>
            </p:cNvCxnSpPr>
            <p:nvPr/>
          </p:nvCxnSpPr>
          <p:spPr bwMode="auto">
            <a:xfrm>
              <a:off x="5633232" y="2270655"/>
              <a:ext cx="584200" cy="1587"/>
            </a:xfrm>
            <a:prstGeom prst="straightConnector1">
              <a:avLst/>
            </a:prstGeom>
            <a:noFill/>
            <a:ln w="38100">
              <a:solidFill>
                <a:srgbClr val="FFFF00"/>
              </a:solidFill>
              <a:round/>
              <a:headEnd/>
              <a:tailEnd/>
            </a:ln>
            <a:extLst>
              <a:ext uri="{909E8E84-426E-40dd-AFC4-6F175D3DCCD1}">
                <a14:hiddenFill xmlns:a14="http://schemas.microsoft.com/office/drawing/2010/main" xmlns="">
                  <a:noFill/>
                </a14:hiddenFill>
              </a:ext>
            </a:extLst>
          </p:spPr>
        </p:cxnSp>
        <p:cxnSp>
          <p:nvCxnSpPr>
            <p:cNvPr id="12309" name="Shape 360"/>
            <p:cNvCxnSpPr>
              <a:cxnSpLocks noChangeShapeType="1"/>
            </p:cNvCxnSpPr>
            <p:nvPr/>
          </p:nvCxnSpPr>
          <p:spPr bwMode="auto">
            <a:xfrm rot="16200000">
              <a:off x="2478869" y="2175405"/>
              <a:ext cx="1587"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cxnSp>
          <p:nvCxnSpPr>
            <p:cNvPr id="12311" name="Shape 362"/>
            <p:cNvCxnSpPr>
              <a:cxnSpLocks noChangeShapeType="1"/>
            </p:cNvCxnSpPr>
            <p:nvPr/>
          </p:nvCxnSpPr>
          <p:spPr bwMode="auto">
            <a:xfrm>
              <a:off x="2493157" y="3877205"/>
              <a:ext cx="6207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2" name="Shape 363"/>
            <p:cNvCxnSpPr>
              <a:cxnSpLocks noChangeShapeType="1"/>
            </p:cNvCxnSpPr>
            <p:nvPr/>
          </p:nvCxnSpPr>
          <p:spPr bwMode="auto">
            <a:xfrm rot="16200000">
              <a:off x="2345520" y="3110442"/>
              <a:ext cx="1535112"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3" name="Shape 364"/>
            <p:cNvCxnSpPr>
              <a:cxnSpLocks noChangeShapeType="1"/>
            </p:cNvCxnSpPr>
            <p:nvPr/>
          </p:nvCxnSpPr>
          <p:spPr bwMode="auto">
            <a:xfrm>
              <a:off x="3113869" y="2270655"/>
              <a:ext cx="2482850" cy="1587"/>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4" name="Shape 365"/>
            <p:cNvCxnSpPr>
              <a:cxnSpLocks noChangeShapeType="1"/>
            </p:cNvCxnSpPr>
            <p:nvPr/>
          </p:nvCxnSpPr>
          <p:spPr bwMode="auto">
            <a:xfrm rot="5400000">
              <a:off x="4756932" y="3110442"/>
              <a:ext cx="1681162"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5" name="Shape 366"/>
            <p:cNvCxnSpPr>
              <a:cxnSpLocks noChangeShapeType="1"/>
            </p:cNvCxnSpPr>
            <p:nvPr/>
          </p:nvCxnSpPr>
          <p:spPr bwMode="auto">
            <a:xfrm>
              <a:off x="5596719" y="3840692"/>
              <a:ext cx="620713" cy="1588"/>
            </a:xfrm>
            <a:prstGeom prst="straightConnector1">
              <a:avLst/>
            </a:prstGeom>
            <a:noFill/>
            <a:ln w="57150">
              <a:solidFill>
                <a:srgbClr val="00FF00"/>
              </a:solidFill>
              <a:prstDash val="dash"/>
              <a:round/>
              <a:headEnd/>
              <a:tailEnd/>
            </a:ln>
            <a:extLst>
              <a:ext uri="{909E8E84-426E-40dd-AFC4-6F175D3DCCD1}">
                <a14:hiddenFill xmlns:a14="http://schemas.microsoft.com/office/drawing/2010/main" xmlns="">
                  <a:noFill/>
                </a14:hiddenFill>
              </a:ext>
            </a:extLst>
          </p:spPr>
        </p:cxnSp>
        <p:cxnSp>
          <p:nvCxnSpPr>
            <p:cNvPr id="12316" name="Shape 367"/>
            <p:cNvCxnSpPr>
              <a:cxnSpLocks noChangeShapeType="1"/>
            </p:cNvCxnSpPr>
            <p:nvPr/>
          </p:nvCxnSpPr>
          <p:spPr bwMode="auto">
            <a:xfrm rot="16200000">
              <a:off x="6274581" y="3672417"/>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sp>
          <p:nvSpPr>
            <p:cNvPr id="12317" name="Shape 368"/>
            <p:cNvSpPr txBox="1">
              <a:spLocks noChangeArrowheads="1"/>
            </p:cNvSpPr>
            <p:nvPr/>
          </p:nvSpPr>
          <p:spPr bwMode="auto">
            <a:xfrm>
              <a:off x="6473019" y="3585105"/>
              <a:ext cx="344488" cy="477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a:solidFill>
                    <a:srgbClr val="FFFFFF"/>
                  </a:solidFill>
                  <a:latin typeface="Times New Roman" charset="0"/>
                  <a:ea typeface="MS PGothic" charset="0"/>
                  <a:cs typeface="MS PGothic" charset="0"/>
                  <a:sym typeface="Times New Roman" charset="0"/>
                </a:rPr>
                <a:t>0</a:t>
              </a:r>
            </a:p>
          </p:txBody>
        </p:sp>
        <p:cxnSp>
          <p:nvCxnSpPr>
            <p:cNvPr id="33" name="Shape 367"/>
            <p:cNvCxnSpPr>
              <a:cxnSpLocks noChangeShapeType="1"/>
            </p:cNvCxnSpPr>
            <p:nvPr/>
          </p:nvCxnSpPr>
          <p:spPr bwMode="auto">
            <a:xfrm rot="16200000">
              <a:off x="6274581" y="2093560"/>
              <a:ext cx="1588" cy="338138"/>
            </a:xfrm>
            <a:prstGeom prst="straightConnector1">
              <a:avLst/>
            </a:prstGeom>
            <a:noFill/>
            <a:ln w="28575">
              <a:solidFill>
                <a:schemeClr val="bg1"/>
              </a:solidFill>
              <a:round/>
              <a:headEnd/>
              <a:tailEnd/>
            </a:ln>
            <a:extLst>
              <a:ext uri="{909E8E84-426E-40dd-AFC4-6F175D3DCCD1}">
                <a14:hiddenFill xmlns:a14="http://schemas.microsoft.com/office/drawing/2010/main" xmlns="">
                  <a:noFill/>
                </a14:hiddenFill>
              </a:ext>
            </a:extLst>
          </p:spPr>
        </p:cxnSp>
        <p:pic>
          <p:nvPicPr>
            <p:cNvPr id="3" name="Picture 2"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209800"/>
              <a:ext cx="762000" cy="317500"/>
            </a:xfrm>
            <a:prstGeom prst="rect">
              <a:avLst/>
            </a:prstGeom>
          </p:spPr>
        </p:pic>
        <p:pic>
          <p:nvPicPr>
            <p:cNvPr id="9" name="Picture 8"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3400" y="4203700"/>
              <a:ext cx="190500" cy="292100"/>
            </a:xfrm>
            <a:prstGeom prst="rect">
              <a:avLst/>
            </a:prstGeom>
          </p:spPr>
        </p:pic>
        <p:pic>
          <p:nvPicPr>
            <p:cNvPr id="11" name="Picture 10"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3733800"/>
              <a:ext cx="190500" cy="254000"/>
            </a:xfrm>
            <a:prstGeom prst="rect">
              <a:avLst/>
            </a:prstGeom>
          </p:spPr>
        </p:pic>
      </p:grpSp>
      <p:pic>
        <p:nvPicPr>
          <p:cNvPr id="13" name="Picture 12">
            <a:extLst>
              <a:ext uri="{FF2B5EF4-FFF2-40B4-BE49-F238E27FC236}">
                <a16:creationId xmlns:a16="http://schemas.microsoft.com/office/drawing/2014/main" id="{D7AC93D4-189C-1743-BD37-E8DDB8091742}"/>
              </a:ext>
            </a:extLst>
          </p:cNvPr>
          <p:cNvPicPr>
            <a:picLocks noChangeAspect="1"/>
          </p:cNvPicPr>
          <p:nvPr/>
        </p:nvPicPr>
        <p:blipFill>
          <a:blip r:embed="rId5"/>
          <a:stretch>
            <a:fillRect/>
          </a:stretch>
        </p:blipFill>
        <p:spPr>
          <a:xfrm>
            <a:off x="7343876" y="1981200"/>
            <a:ext cx="2908300" cy="546100"/>
          </a:xfrm>
          <a:prstGeom prst="rect">
            <a:avLst/>
          </a:prstGeom>
        </p:spPr>
      </p:pic>
      <p:pic>
        <p:nvPicPr>
          <p:cNvPr id="15" name="Picture 14">
            <a:extLst>
              <a:ext uri="{FF2B5EF4-FFF2-40B4-BE49-F238E27FC236}">
                <a16:creationId xmlns:a16="http://schemas.microsoft.com/office/drawing/2014/main" id="{36AFAACA-8294-594C-B981-82503463E09B}"/>
              </a:ext>
            </a:extLst>
          </p:cNvPr>
          <p:cNvPicPr>
            <a:picLocks noChangeAspect="1"/>
          </p:cNvPicPr>
          <p:nvPr/>
        </p:nvPicPr>
        <p:blipFill>
          <a:blip r:embed="rId6"/>
          <a:stretch>
            <a:fillRect/>
          </a:stretch>
        </p:blipFill>
        <p:spPr>
          <a:xfrm>
            <a:off x="7230257" y="2719389"/>
            <a:ext cx="850900" cy="673629"/>
          </a:xfrm>
          <a:prstGeom prst="rect">
            <a:avLst/>
          </a:prstGeom>
        </p:spPr>
      </p:pic>
      <p:pic>
        <p:nvPicPr>
          <p:cNvPr id="17" name="Picture 16">
            <a:extLst>
              <a:ext uri="{FF2B5EF4-FFF2-40B4-BE49-F238E27FC236}">
                <a16:creationId xmlns:a16="http://schemas.microsoft.com/office/drawing/2014/main" id="{79AD72DD-23A6-1E4E-9DFE-11BE762B5C9E}"/>
              </a:ext>
            </a:extLst>
          </p:cNvPr>
          <p:cNvPicPr>
            <a:picLocks noChangeAspect="1"/>
          </p:cNvPicPr>
          <p:nvPr/>
        </p:nvPicPr>
        <p:blipFill>
          <a:blip r:embed="rId7"/>
          <a:stretch>
            <a:fillRect/>
          </a:stretch>
        </p:blipFill>
        <p:spPr>
          <a:xfrm>
            <a:off x="2093786" y="2812332"/>
            <a:ext cx="1078026" cy="510644"/>
          </a:xfrm>
          <a:prstGeom prst="rect">
            <a:avLst/>
          </a:prstGeom>
        </p:spPr>
      </p:pic>
      <p:pic>
        <p:nvPicPr>
          <p:cNvPr id="16" name="Picture 15">
            <a:extLst>
              <a:ext uri="{FF2B5EF4-FFF2-40B4-BE49-F238E27FC236}">
                <a16:creationId xmlns:a16="http://schemas.microsoft.com/office/drawing/2014/main" id="{220E0A91-D24D-3B43-A43D-B3E11B1C58E2}"/>
              </a:ext>
            </a:extLst>
          </p:cNvPr>
          <p:cNvPicPr>
            <a:picLocks noChangeAspect="1"/>
          </p:cNvPicPr>
          <p:nvPr/>
        </p:nvPicPr>
        <p:blipFill>
          <a:blip r:embed="rId8"/>
          <a:stretch>
            <a:fillRect/>
          </a:stretch>
        </p:blipFill>
        <p:spPr>
          <a:xfrm>
            <a:off x="5105400" y="4944006"/>
            <a:ext cx="781382" cy="618594"/>
          </a:xfrm>
          <a:prstGeom prst="rect">
            <a:avLst/>
          </a:prstGeom>
        </p:spPr>
      </p:pic>
    </p:spTree>
    <p:extLst>
      <p:ext uri="{BB962C8B-B14F-4D97-AF65-F5344CB8AC3E}">
        <p14:creationId xmlns:p14="http://schemas.microsoft.com/office/powerpoint/2010/main" val="3785583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13315" name="TextBox 4"/>
          <p:cNvSpPr txBox="1">
            <a:spLocks noChangeArrowheads="1"/>
          </p:cNvSpPr>
          <p:nvPr/>
        </p:nvSpPr>
        <p:spPr bwMode="auto">
          <a:xfrm>
            <a:off x="2400300" y="5558136"/>
            <a:ext cx="73914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i="1" dirty="0">
                <a:solidFill>
                  <a:srgbClr val="FFFFFF"/>
                </a:solidFill>
                <a:latin typeface="Times New Roman" panose="02020603050405020304" pitchFamily="18" charset="0"/>
                <a:cs typeface="Times New Roman" panose="02020603050405020304" pitchFamily="18" charset="0"/>
              </a:rPr>
              <a:t>Smooth saturated thickness function over the discontinuity.</a:t>
            </a:r>
          </a:p>
        </p:txBody>
      </p:sp>
      <p:grpSp>
        <p:nvGrpSpPr>
          <p:cNvPr id="14" name="Group 13">
            <a:extLst>
              <a:ext uri="{FF2B5EF4-FFF2-40B4-BE49-F238E27FC236}">
                <a16:creationId xmlns:a16="http://schemas.microsoft.com/office/drawing/2014/main" id="{EC761D4D-6BBA-2343-A2E3-3DEFDC54BC1D}"/>
              </a:ext>
            </a:extLst>
          </p:cNvPr>
          <p:cNvGrpSpPr/>
          <p:nvPr/>
        </p:nvGrpSpPr>
        <p:grpSpPr>
          <a:xfrm>
            <a:off x="2400300" y="1143000"/>
            <a:ext cx="7391400" cy="4267200"/>
            <a:chOff x="876300" y="1356936"/>
            <a:chExt cx="7391400" cy="4267200"/>
          </a:xfrm>
        </p:grpSpPr>
        <p:sp>
          <p:nvSpPr>
            <p:cNvPr id="9" name="Rectangle 8"/>
            <p:cNvSpPr/>
            <p:nvPr/>
          </p:nvSpPr>
          <p:spPr bwMode="auto">
            <a:xfrm>
              <a:off x="876300" y="1356936"/>
              <a:ext cx="7391400" cy="426720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grpSp>
          <p:nvGrpSpPr>
            <p:cNvPr id="12" name="Group 11"/>
            <p:cNvGrpSpPr/>
            <p:nvPr/>
          </p:nvGrpSpPr>
          <p:grpSpPr>
            <a:xfrm>
              <a:off x="3390900" y="1585536"/>
              <a:ext cx="4762500" cy="3897352"/>
              <a:chOff x="2819400" y="1219200"/>
              <a:chExt cx="4762500" cy="3897352"/>
            </a:xfrm>
          </p:grpSpPr>
          <p:pic>
            <p:nvPicPr>
              <p:cNvPr id="3" name="Picture 2" descr="gwf-fig4-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1219200"/>
                <a:ext cx="3962400" cy="3810000"/>
              </a:xfrm>
              <a:prstGeom prst="rect">
                <a:avLst/>
              </a:prstGeom>
              <a:solidFill>
                <a:schemeClr val="bg1"/>
              </a:solidFill>
            </p:spPr>
          </p:pic>
          <p:pic>
            <p:nvPicPr>
              <p:cNvPr id="5" name="Picture 4"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9400" y="4648200"/>
                <a:ext cx="673100" cy="169452"/>
              </a:xfrm>
              <a:prstGeom prst="rect">
                <a:avLst/>
              </a:prstGeom>
              <a:solidFill>
                <a:schemeClr val="bg1"/>
              </a:solidFill>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521" y="4967664"/>
                <a:ext cx="864379" cy="148888"/>
              </a:xfrm>
              <a:prstGeom prst="rect">
                <a:avLst/>
              </a:prstGeom>
              <a:solidFill>
                <a:schemeClr val="bg1"/>
              </a:solidFill>
            </p:spPr>
          </p:pic>
          <p:pic>
            <p:nvPicPr>
              <p:cNvPr id="11" name="Picture 10"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386" y="4967664"/>
                <a:ext cx="868514" cy="148888"/>
              </a:xfrm>
              <a:prstGeom prst="rect">
                <a:avLst/>
              </a:prstGeom>
              <a:solidFill>
                <a:schemeClr val="bg1"/>
              </a:solidFill>
            </p:spPr>
          </p:pic>
        </p:grpSp>
        <p:pic>
          <p:nvPicPr>
            <p:cNvPr id="6" name="Picture 5">
              <a:extLst>
                <a:ext uri="{FF2B5EF4-FFF2-40B4-BE49-F238E27FC236}">
                  <a16:creationId xmlns:a16="http://schemas.microsoft.com/office/drawing/2014/main" id="{94F7F4D9-43C0-9941-BFBF-349138DB9DC2}"/>
                </a:ext>
              </a:extLst>
            </p:cNvPr>
            <p:cNvPicPr>
              <a:picLocks noChangeAspect="1"/>
            </p:cNvPicPr>
            <p:nvPr/>
          </p:nvPicPr>
          <p:blipFill>
            <a:blip r:embed="rId6"/>
            <a:stretch>
              <a:fillRect/>
            </a:stretch>
          </p:blipFill>
          <p:spPr>
            <a:xfrm>
              <a:off x="1295400" y="1484419"/>
              <a:ext cx="2654300" cy="379186"/>
            </a:xfrm>
            <a:prstGeom prst="rect">
              <a:avLst/>
            </a:prstGeom>
          </p:spPr>
        </p:pic>
      </p:grpSp>
    </p:spTree>
    <p:extLst>
      <p:ext uri="{BB962C8B-B14F-4D97-AF65-F5344CB8AC3E}">
        <p14:creationId xmlns:p14="http://schemas.microsoft.com/office/powerpoint/2010/main" val="16459719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Standard Formulation</a:t>
            </a:r>
          </a:p>
        </p:txBody>
      </p:sp>
      <p:sp>
        <p:nvSpPr>
          <p:cNvPr id="10244" name="Shape 316"/>
          <p:cNvSpPr txBox="1">
            <a:spLocks noChangeArrowheads="1"/>
          </p:cNvSpPr>
          <p:nvPr/>
        </p:nvSpPr>
        <p:spPr bwMode="auto">
          <a:xfrm>
            <a:off x="1828800" y="4724401"/>
            <a:ext cx="8610600" cy="124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400" i="1" dirty="0">
                <a:solidFill>
                  <a:srgbClr val="FFFFFF"/>
                </a:solidFill>
                <a:latin typeface="Times New Roman" charset="0"/>
                <a:ea typeface="MS PGothic" charset="0"/>
                <a:cs typeface="MS PGothic" charset="0"/>
                <a:sym typeface="Times New Roman" charset="0"/>
              </a:rPr>
              <a:t>Standard Formulation intercell conductance based on saturated thickness will prevent flow from a wet cell to a dry cell.</a:t>
            </a:r>
          </a:p>
        </p:txBody>
      </p:sp>
      <p:grpSp>
        <p:nvGrpSpPr>
          <p:cNvPr id="18" name="Group 17">
            <a:extLst>
              <a:ext uri="{FF2B5EF4-FFF2-40B4-BE49-F238E27FC236}">
                <a16:creationId xmlns:a16="http://schemas.microsoft.com/office/drawing/2014/main" id="{067A76EE-B259-6D49-BA0C-A463FC58C9E8}"/>
              </a:ext>
            </a:extLst>
          </p:cNvPr>
          <p:cNvGrpSpPr/>
          <p:nvPr/>
        </p:nvGrpSpPr>
        <p:grpSpPr>
          <a:xfrm>
            <a:off x="3686175" y="1323976"/>
            <a:ext cx="4819650" cy="1471613"/>
            <a:chOff x="2162175" y="1247775"/>
            <a:chExt cx="4819650" cy="1471613"/>
          </a:xfrm>
        </p:grpSpPr>
        <p:grpSp>
          <p:nvGrpSpPr>
            <p:cNvPr id="12" name="Group 11">
              <a:extLst>
                <a:ext uri="{FF2B5EF4-FFF2-40B4-BE49-F238E27FC236}">
                  <a16:creationId xmlns:a16="http://schemas.microsoft.com/office/drawing/2014/main" id="{85BC7497-2B41-7D48-813B-06DD773DC07E}"/>
                </a:ext>
              </a:extLst>
            </p:cNvPr>
            <p:cNvGrpSpPr/>
            <p:nvPr/>
          </p:nvGrpSpPr>
          <p:grpSpPr>
            <a:xfrm>
              <a:off x="2162175" y="1295400"/>
              <a:ext cx="2409825" cy="1423988"/>
              <a:chOff x="2162175" y="1995032"/>
              <a:chExt cx="2409825" cy="1423988"/>
            </a:xfrm>
          </p:grpSpPr>
          <p:sp>
            <p:nvSpPr>
              <p:cNvPr id="10245" name="Shape 306"/>
              <p:cNvSpPr>
                <a:spLocks noChangeArrowheads="1"/>
              </p:cNvSpPr>
              <p:nvPr/>
            </p:nvSpPr>
            <p:spPr bwMode="auto">
              <a:xfrm>
                <a:off x="2162175" y="199503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0247" name="Shape 308"/>
              <p:cNvSpPr>
                <a:spLocks noChangeArrowheads="1"/>
              </p:cNvSpPr>
              <p:nvPr/>
            </p:nvSpPr>
            <p:spPr bwMode="auto">
              <a:xfrm>
                <a:off x="32512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2" name="Shape 313"/>
              <p:cNvSpPr>
                <a:spLocks noChangeArrowheads="1"/>
              </p:cNvSpPr>
              <p:nvPr/>
            </p:nvSpPr>
            <p:spPr bwMode="auto">
              <a:xfrm>
                <a:off x="2824163" y="2067263"/>
                <a:ext cx="1709737"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17" name="Group 16">
              <a:extLst>
                <a:ext uri="{FF2B5EF4-FFF2-40B4-BE49-F238E27FC236}">
                  <a16:creationId xmlns:a16="http://schemas.microsoft.com/office/drawing/2014/main" id="{679EEB67-BA5F-F644-A267-F4E11A8780E6}"/>
                </a:ext>
              </a:extLst>
            </p:cNvPr>
            <p:cNvGrpSpPr/>
            <p:nvPr/>
          </p:nvGrpSpPr>
          <p:grpSpPr>
            <a:xfrm>
              <a:off x="4565650" y="1247775"/>
              <a:ext cx="2416175" cy="1471613"/>
              <a:chOff x="4565650" y="1947407"/>
              <a:chExt cx="2416175" cy="1471613"/>
            </a:xfrm>
          </p:grpSpPr>
          <p:sp>
            <p:nvSpPr>
              <p:cNvPr id="10246" name="Shape 307"/>
              <p:cNvSpPr>
                <a:spLocks noChangeArrowheads="1"/>
              </p:cNvSpPr>
              <p:nvPr/>
            </p:nvSpPr>
            <p:spPr bwMode="auto">
              <a:xfrm>
                <a:off x="4572000" y="1995033"/>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48" name="Shape 309"/>
              <p:cNvSpPr>
                <a:spLocks noChangeArrowheads="1"/>
              </p:cNvSpPr>
              <p:nvPr/>
            </p:nvSpPr>
            <p:spPr bwMode="auto">
              <a:xfrm>
                <a:off x="5588000" y="2619714"/>
                <a:ext cx="182562"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0" name="Shape 311"/>
              <p:cNvSpPr>
                <a:spLocks noChangeArrowheads="1"/>
              </p:cNvSpPr>
              <p:nvPr/>
            </p:nvSpPr>
            <p:spPr bwMode="auto">
              <a:xfrm rot="10800000">
                <a:off x="6281737" y="2725283"/>
                <a:ext cx="255588"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0251" name="Shape 312"/>
              <p:cNvSpPr>
                <a:spLocks noChangeArrowheads="1"/>
              </p:cNvSpPr>
              <p:nvPr/>
            </p:nvSpPr>
            <p:spPr bwMode="auto">
              <a:xfrm>
                <a:off x="4581979" y="1947407"/>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0253" name="Shape 314"/>
              <p:cNvSpPr>
                <a:spLocks noChangeArrowheads="1"/>
              </p:cNvSpPr>
              <p:nvPr/>
            </p:nvSpPr>
            <p:spPr bwMode="auto">
              <a:xfrm>
                <a:off x="5410200" y="2067263"/>
                <a:ext cx="1457325" cy="1326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cxnSp>
            <p:nvCxnSpPr>
              <p:cNvPr id="10249" name="Shape 310"/>
              <p:cNvCxnSpPr>
                <a:cxnSpLocks noChangeShapeType="1"/>
              </p:cNvCxnSpPr>
              <p:nvPr/>
            </p:nvCxnSpPr>
            <p:spPr bwMode="auto">
              <a:xfrm>
                <a:off x="4565650" y="3017383"/>
                <a:ext cx="2416175" cy="0"/>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grpSp>
      </p:grpSp>
      <p:pic>
        <p:nvPicPr>
          <p:cNvPr id="20" name="Picture 19">
            <a:extLst>
              <a:ext uri="{FF2B5EF4-FFF2-40B4-BE49-F238E27FC236}">
                <a16:creationId xmlns:a16="http://schemas.microsoft.com/office/drawing/2014/main" id="{4B189C40-3F62-3B4D-A48C-2D4599ECD610}"/>
              </a:ext>
            </a:extLst>
          </p:cNvPr>
          <p:cNvPicPr>
            <a:picLocks noChangeAspect="1"/>
          </p:cNvPicPr>
          <p:nvPr/>
        </p:nvPicPr>
        <p:blipFill>
          <a:blip r:embed="rId2"/>
          <a:stretch>
            <a:fillRect/>
          </a:stretch>
        </p:blipFill>
        <p:spPr>
          <a:xfrm>
            <a:off x="1936750" y="3124200"/>
            <a:ext cx="8318500" cy="1295400"/>
          </a:xfrm>
          <a:prstGeom prst="rect">
            <a:avLst/>
          </a:prstGeom>
        </p:spPr>
      </p:pic>
    </p:spTree>
    <p:extLst>
      <p:ext uri="{BB962C8B-B14F-4D97-AF65-F5344CB8AC3E}">
        <p14:creationId xmlns:p14="http://schemas.microsoft.com/office/powerpoint/2010/main" val="41555356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Shape 333"/>
          <p:cNvSpPr txBox="1">
            <a:spLocks noChangeArrowheads="1"/>
          </p:cNvSpPr>
          <p:nvPr/>
        </p:nvSpPr>
        <p:spPr bwMode="auto">
          <a:xfrm>
            <a:off x="1860551" y="4727448"/>
            <a:ext cx="8443913"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pPr>
              <a:buSzPct val="25000"/>
            </a:pPr>
            <a:r>
              <a:rPr lang="en-US" sz="2500" i="1" dirty="0">
                <a:solidFill>
                  <a:srgbClr val="FFFFFF"/>
                </a:solidFill>
                <a:latin typeface="Times New Roman" charset="0"/>
                <a:ea typeface="MS PGothic" charset="0"/>
                <a:cs typeface="MS PGothic" charset="0"/>
                <a:sym typeface="Times New Roman" charset="0"/>
              </a:rPr>
              <a:t>Conductance is calculated based on saturated thickness of cell with higher head. Thus, there will be flow from the wet cell to the dry cell.</a:t>
            </a:r>
          </a:p>
        </p:txBody>
      </p:sp>
      <p:grpSp>
        <p:nvGrpSpPr>
          <p:cNvPr id="13" name="Group 12">
            <a:extLst>
              <a:ext uri="{FF2B5EF4-FFF2-40B4-BE49-F238E27FC236}">
                <a16:creationId xmlns:a16="http://schemas.microsoft.com/office/drawing/2014/main" id="{389B6288-7947-B942-BAC9-35F9F7ECB30C}"/>
              </a:ext>
            </a:extLst>
          </p:cNvPr>
          <p:cNvGrpSpPr/>
          <p:nvPr/>
        </p:nvGrpSpPr>
        <p:grpSpPr>
          <a:xfrm>
            <a:off x="3681984" y="1371600"/>
            <a:ext cx="4819650" cy="1423988"/>
            <a:chOff x="2133600" y="1371600"/>
            <a:chExt cx="4819650" cy="1423988"/>
          </a:xfrm>
        </p:grpSpPr>
        <p:grpSp>
          <p:nvGrpSpPr>
            <p:cNvPr id="4" name="Group 3">
              <a:extLst>
                <a:ext uri="{FF2B5EF4-FFF2-40B4-BE49-F238E27FC236}">
                  <a16:creationId xmlns:a16="http://schemas.microsoft.com/office/drawing/2014/main" id="{BFE04A77-9275-1F4C-ABA5-C2266104793B}"/>
                </a:ext>
              </a:extLst>
            </p:cNvPr>
            <p:cNvGrpSpPr/>
            <p:nvPr/>
          </p:nvGrpSpPr>
          <p:grpSpPr>
            <a:xfrm>
              <a:off x="2133600" y="1371600"/>
              <a:ext cx="2409825" cy="1423988"/>
              <a:chOff x="2133600" y="2081212"/>
              <a:chExt cx="2409825" cy="1423988"/>
            </a:xfrm>
          </p:grpSpPr>
          <p:sp>
            <p:nvSpPr>
              <p:cNvPr id="11269" name="Shape 324"/>
              <p:cNvSpPr>
                <a:spLocks noChangeArrowheads="1"/>
              </p:cNvSpPr>
              <p:nvPr/>
            </p:nvSpPr>
            <p:spPr bwMode="auto">
              <a:xfrm>
                <a:off x="2133600" y="2081212"/>
                <a:ext cx="2409825" cy="1423988"/>
              </a:xfrm>
              <a:prstGeom prst="rect">
                <a:avLst/>
              </a:prstGeom>
              <a:solidFill>
                <a:schemeClr val="bg1"/>
              </a:solidFill>
              <a:ln w="28575">
                <a:solidFill>
                  <a:schemeClr val="tx2"/>
                </a:solidFill>
                <a:round/>
                <a:headEnd/>
                <a:tailEnd/>
              </a:ln>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dry</a:t>
                </a:r>
              </a:p>
            </p:txBody>
          </p:sp>
          <p:sp>
            <p:nvSpPr>
              <p:cNvPr id="11271" name="Shape 326"/>
              <p:cNvSpPr>
                <a:spLocks noChangeArrowheads="1"/>
              </p:cNvSpPr>
              <p:nvPr/>
            </p:nvSpPr>
            <p:spPr bwMode="auto">
              <a:xfrm>
                <a:off x="3247230" y="2699544"/>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7" name="Shape 332"/>
              <p:cNvSpPr>
                <a:spLocks noChangeArrowheads="1"/>
              </p:cNvSpPr>
              <p:nvPr/>
            </p:nvSpPr>
            <p:spPr bwMode="auto">
              <a:xfrm>
                <a:off x="3173635" y="2139158"/>
                <a:ext cx="1295971" cy="1344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err="1">
                    <a:solidFill>
                      <a:srgbClr val="000000"/>
                    </a:solidFill>
                    <a:latin typeface="Times New Roman" charset="0"/>
                    <a:cs typeface="Times New Roman" charset="0"/>
                    <a:sym typeface="Times New Roman" charset="0"/>
                  </a:rPr>
                  <a:t>h</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Fn</a:t>
                </a:r>
                <a:r>
                  <a:rPr lang="en-US" sz="1800" i="1" dirty="0">
                    <a:solidFill>
                      <a:srgbClr val="000000"/>
                    </a:solidFill>
                    <a:latin typeface="Times New Roman" charset="0"/>
                    <a:cs typeface="Times New Roman" charset="0"/>
                    <a:sym typeface="Times New Roman" charset="0"/>
                  </a:rPr>
                  <a:t> = 0</a:t>
                </a: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n</a:t>
                </a:r>
                <a:r>
                  <a:rPr lang="en-US" sz="1800" i="1" dirty="0">
                    <a:solidFill>
                      <a:srgbClr val="000000"/>
                    </a:solidFill>
                    <a:latin typeface="Times New Roman" charset="0"/>
                    <a:cs typeface="Times New Roman" charset="0"/>
                    <a:sym typeface="Times New Roman" charset="0"/>
                  </a:rPr>
                  <a:t> = 90</a:t>
                </a:r>
              </a:p>
            </p:txBody>
          </p:sp>
        </p:grpSp>
        <p:grpSp>
          <p:nvGrpSpPr>
            <p:cNvPr id="5" name="Group 4">
              <a:extLst>
                <a:ext uri="{FF2B5EF4-FFF2-40B4-BE49-F238E27FC236}">
                  <a16:creationId xmlns:a16="http://schemas.microsoft.com/office/drawing/2014/main" id="{E187D4DD-BF1C-214F-B4F8-063D6856D66E}"/>
                </a:ext>
              </a:extLst>
            </p:cNvPr>
            <p:cNvGrpSpPr/>
            <p:nvPr/>
          </p:nvGrpSpPr>
          <p:grpSpPr>
            <a:xfrm>
              <a:off x="4543425" y="1371601"/>
              <a:ext cx="2409825" cy="1423987"/>
              <a:chOff x="4543425" y="2065338"/>
              <a:chExt cx="2409825" cy="1423987"/>
            </a:xfrm>
          </p:grpSpPr>
          <p:sp>
            <p:nvSpPr>
              <p:cNvPr id="11270" name="Shape 325"/>
              <p:cNvSpPr>
                <a:spLocks noChangeArrowheads="1"/>
              </p:cNvSpPr>
              <p:nvPr/>
            </p:nvSpPr>
            <p:spPr bwMode="auto">
              <a:xfrm>
                <a:off x="4543425" y="2065338"/>
                <a:ext cx="2409825" cy="1423987"/>
              </a:xfrm>
              <a:prstGeom prst="rect">
                <a:avLst/>
              </a:prstGeom>
              <a:solidFill>
                <a:schemeClr val="bg1"/>
              </a:solidFill>
              <a:ln w="28575">
                <a:solidFill>
                  <a:schemeClr val="tx2"/>
                </a:solidFill>
                <a:round/>
                <a:headEnd/>
                <a:tailEnd/>
              </a:ln>
            </p:spPr>
            <p:txBody>
              <a:bodyPr lIns="91425" tIns="45700" rIns="91425" bIns="45700"/>
              <a:lstStyle/>
              <a:p>
                <a:endParaRPr lang="en-US" sz="2500" i="1" dirty="0">
                  <a:solidFill>
                    <a:srgbClr val="FFFFFF"/>
                  </a:solidFill>
                  <a:latin typeface="Times New Roman" charset="0"/>
                  <a:cs typeface="Times New Roman" charset="0"/>
                  <a:sym typeface="Times New Roman" charset="0"/>
                </a:endParaRPr>
              </a:p>
            </p:txBody>
          </p:sp>
          <p:sp>
            <p:nvSpPr>
              <p:cNvPr id="15" name="Shape 331">
                <a:extLst>
                  <a:ext uri="{FF2B5EF4-FFF2-40B4-BE49-F238E27FC236}">
                    <a16:creationId xmlns:a16="http://schemas.microsoft.com/office/drawing/2014/main" id="{7AB67F3B-E67A-2D46-B40F-3BB9DAF56F11}"/>
                  </a:ext>
                </a:extLst>
              </p:cNvPr>
              <p:cNvSpPr>
                <a:spLocks noChangeArrowheads="1"/>
              </p:cNvSpPr>
              <p:nvPr/>
            </p:nvSpPr>
            <p:spPr bwMode="auto">
              <a:xfrm>
                <a:off x="4760118" y="2114777"/>
                <a:ext cx="2119313"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lgn="r">
                  <a:buSzPct val="25000"/>
                </a:pPr>
                <a:r>
                  <a:rPr lang="en-US" sz="1800" i="1" dirty="0">
                    <a:solidFill>
                      <a:srgbClr val="000000"/>
                    </a:solidFill>
                    <a:latin typeface="Times New Roman" charset="0"/>
                    <a:cs typeface="Times New Roman" charset="0"/>
                    <a:sym typeface="Times New Roman" charset="0"/>
                  </a:rPr>
                  <a:t>h</a:t>
                </a:r>
                <a:r>
                  <a:rPr lang="en-US" sz="1800" i="1" baseline="-25000" dirty="0">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95</a:t>
                </a:r>
              </a:p>
              <a:p>
                <a:pPr algn="r">
                  <a:buSzPct val="25000"/>
                </a:pPr>
                <a:r>
                  <a:rPr lang="en-US" sz="1800" i="1" dirty="0" err="1">
                    <a:solidFill>
                      <a:srgbClr val="000000"/>
                    </a:solidFill>
                    <a:latin typeface="Times New Roman" charset="0"/>
                    <a:cs typeface="Times New Roman" charset="0"/>
                    <a:sym typeface="Times New Roman" charset="0"/>
                  </a:rPr>
                  <a:t>S</a:t>
                </a:r>
                <a:r>
                  <a:rPr lang="en-US" sz="1800" i="1" baseline="-25000" dirty="0" err="1">
                    <a:solidFill>
                      <a:srgbClr val="000000"/>
                    </a:solidFill>
                    <a:latin typeface="Times New Roman" charset="0"/>
                    <a:cs typeface="Times New Roman" charset="0"/>
                    <a:sym typeface="Times New Roman" charset="0"/>
                  </a:rPr>
                  <a:t>Fm</a:t>
                </a:r>
                <a:r>
                  <a:rPr lang="en-US" sz="1800" i="1" dirty="0">
                    <a:solidFill>
                      <a:srgbClr val="000000"/>
                    </a:solidFill>
                    <a:latin typeface="Times New Roman" charset="0"/>
                    <a:cs typeface="Times New Roman" charset="0"/>
                    <a:sym typeface="Times New Roman" charset="0"/>
                  </a:rPr>
                  <a:t> = 5</a:t>
                </a:r>
                <a:endParaRPr lang="en-US" sz="1800" i="1" baseline="-25000" dirty="0">
                  <a:solidFill>
                    <a:srgbClr val="000000"/>
                  </a:solidFill>
                  <a:latin typeface="Times New Roman" charset="0"/>
                  <a:cs typeface="Times New Roman" charset="0"/>
                  <a:sym typeface="Times New Roman" charset="0"/>
                </a:endParaRPr>
              </a:p>
              <a:p>
                <a:pPr algn="r">
                  <a:buSzPct val="25000"/>
                </a:pPr>
                <a:endParaRPr lang="en-US" sz="2800" i="1" dirty="0">
                  <a:solidFill>
                    <a:srgbClr val="000000"/>
                  </a:solidFill>
                  <a:latin typeface="Times New Roman" charset="0"/>
                  <a:cs typeface="Times New Roman" charset="0"/>
                  <a:sym typeface="Times New Roman" charset="0"/>
                </a:endParaRPr>
              </a:p>
              <a:p>
                <a:pPr algn="r">
                  <a:buSzPct val="25000"/>
                </a:pPr>
                <a:r>
                  <a:rPr lang="en-US" sz="1800" i="1" dirty="0" err="1">
                    <a:solidFill>
                      <a:srgbClr val="000000"/>
                    </a:solidFill>
                    <a:latin typeface="Times New Roman" charset="0"/>
                    <a:cs typeface="Times New Roman" charset="0"/>
                    <a:sym typeface="Times New Roman" charset="0"/>
                  </a:rPr>
                  <a:t>BOT</a:t>
                </a:r>
                <a:r>
                  <a:rPr lang="en-US" sz="1800" i="1" baseline="-25000" dirty="0" err="1">
                    <a:solidFill>
                      <a:srgbClr val="000000"/>
                    </a:solidFill>
                    <a:latin typeface="Times New Roman" charset="0"/>
                    <a:cs typeface="Times New Roman" charset="0"/>
                    <a:sym typeface="Times New Roman" charset="0"/>
                  </a:rPr>
                  <a:t>m</a:t>
                </a:r>
                <a:r>
                  <a:rPr lang="en-US" sz="1800" i="1" dirty="0">
                    <a:solidFill>
                      <a:srgbClr val="000000"/>
                    </a:solidFill>
                    <a:latin typeface="Times New Roman" charset="0"/>
                    <a:cs typeface="Times New Roman" charset="0"/>
                    <a:sym typeface="Times New Roman" charset="0"/>
                  </a:rPr>
                  <a:t> = 90</a:t>
                </a:r>
              </a:p>
            </p:txBody>
          </p:sp>
          <p:sp>
            <p:nvSpPr>
              <p:cNvPr id="11275" name="Shape 330"/>
              <p:cNvSpPr>
                <a:spLocks noChangeArrowheads="1"/>
              </p:cNvSpPr>
              <p:nvPr/>
            </p:nvSpPr>
            <p:spPr bwMode="auto">
              <a:xfrm>
                <a:off x="4572000" y="2074070"/>
                <a:ext cx="630238" cy="47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25" tIns="45700" rIns="91425" bIns="45700"/>
              <a:lstStyle/>
              <a:p>
                <a:pPr>
                  <a:buSzPct val="25000"/>
                </a:pPr>
                <a:r>
                  <a:rPr lang="en-US" sz="2500" i="1" dirty="0">
                    <a:solidFill>
                      <a:srgbClr val="000000"/>
                    </a:solidFill>
                    <a:latin typeface="Times New Roman" charset="0"/>
                    <a:cs typeface="Times New Roman" charset="0"/>
                    <a:sym typeface="Times New Roman" charset="0"/>
                  </a:rPr>
                  <a:t>wet</a:t>
                </a:r>
              </a:p>
            </p:txBody>
          </p:sp>
          <p:sp>
            <p:nvSpPr>
              <p:cNvPr id="11272" name="Shape 327"/>
              <p:cNvSpPr>
                <a:spLocks noChangeArrowheads="1"/>
              </p:cNvSpPr>
              <p:nvPr/>
            </p:nvSpPr>
            <p:spPr bwMode="auto">
              <a:xfrm>
                <a:off x="5565775" y="2686050"/>
                <a:ext cx="182563" cy="182563"/>
              </a:xfrm>
              <a:prstGeom prst="ellipse">
                <a:avLst/>
              </a:prstGeom>
              <a:solidFill>
                <a:schemeClr val="tx2"/>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sp>
            <p:nvSpPr>
              <p:cNvPr id="11274" name="Shape 329"/>
              <p:cNvSpPr>
                <a:spLocks noChangeArrowheads="1"/>
              </p:cNvSpPr>
              <p:nvPr/>
            </p:nvSpPr>
            <p:spPr bwMode="auto">
              <a:xfrm rot="10800000">
                <a:off x="6259513" y="2795588"/>
                <a:ext cx="255587" cy="292100"/>
              </a:xfrm>
              <a:prstGeom prst="triangle">
                <a:avLst>
                  <a:gd name="adj" fmla="val 50000"/>
                </a:avLst>
              </a:prstGeom>
              <a:solidFill>
                <a:schemeClr val="accent1"/>
              </a:solidFill>
              <a:ln w="9525">
                <a:solidFill>
                  <a:schemeClr val="bg1"/>
                </a:solidFill>
                <a:round/>
                <a:headEnd/>
                <a:tailEnd/>
              </a:ln>
            </p:spPr>
            <p:txBody>
              <a:bodyPr lIns="91425" tIns="45700" rIns="91425" bIns="45700"/>
              <a:lstStyle/>
              <a:p>
                <a:endParaRPr lang="en-US" sz="2500" i="1">
                  <a:solidFill>
                    <a:srgbClr val="FFFFFF"/>
                  </a:solidFill>
                  <a:latin typeface="Times New Roman" charset="0"/>
                  <a:cs typeface="Times New Roman" charset="0"/>
                  <a:sym typeface="Times New Roman" charset="0"/>
                </a:endParaRPr>
              </a:p>
            </p:txBody>
          </p:sp>
        </p:grpSp>
        <p:cxnSp>
          <p:nvCxnSpPr>
            <p:cNvPr id="11273" name="Shape 328"/>
            <p:cNvCxnSpPr>
              <a:cxnSpLocks noChangeShapeType="1"/>
            </p:cNvCxnSpPr>
            <p:nvPr/>
          </p:nvCxnSpPr>
          <p:spPr bwMode="auto">
            <a:xfrm>
              <a:off x="4543425" y="2378076"/>
              <a:ext cx="2409825" cy="15875"/>
            </a:xfrm>
            <a:prstGeom prst="straightConnector1">
              <a:avLst/>
            </a:prstGeom>
            <a:noFill/>
            <a:ln w="28575">
              <a:solidFill>
                <a:schemeClr val="tx1"/>
              </a:solidFill>
              <a:round/>
              <a:headEnd/>
              <a:tailEnd/>
            </a:ln>
            <a:extLst>
              <a:ext uri="{909E8E84-426E-40dd-AFC4-6F175D3DCCD1}">
                <a14:hiddenFill xmlns:a14="http://schemas.microsoft.com/office/drawing/2010/main" xmlns="">
                  <a:noFill/>
                </a14:hiddenFill>
              </a:ext>
            </a:extLst>
          </p:spPr>
        </p:cxnSp>
        <p:cxnSp>
          <p:nvCxnSpPr>
            <p:cNvPr id="9" name="Straight Arrow Connector 8">
              <a:extLst>
                <a:ext uri="{FF2B5EF4-FFF2-40B4-BE49-F238E27FC236}">
                  <a16:creationId xmlns:a16="http://schemas.microsoft.com/office/drawing/2014/main" id="{019AF6DB-AC9F-A046-AB2E-3A2207F8A380}"/>
                </a:ext>
              </a:extLst>
            </p:cNvPr>
            <p:cNvCxnSpPr>
              <a:cxnSpLocks/>
              <a:stCxn id="11272" idx="2"/>
              <a:endCxn id="11271" idx="6"/>
            </p:cNvCxnSpPr>
            <p:nvPr/>
          </p:nvCxnSpPr>
          <p:spPr bwMode="auto">
            <a:xfrm flipH="1" flipV="1">
              <a:off x="3429793" y="2081214"/>
              <a:ext cx="2135982" cy="2381"/>
            </a:xfrm>
            <a:prstGeom prst="straightConnector1">
              <a:avLst/>
            </a:prstGeom>
            <a:solidFill>
              <a:schemeClr val="accent1"/>
            </a:solidFill>
            <a:ln w="127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pic>
        <p:nvPicPr>
          <p:cNvPr id="14" name="Picture 13">
            <a:extLst>
              <a:ext uri="{FF2B5EF4-FFF2-40B4-BE49-F238E27FC236}">
                <a16:creationId xmlns:a16="http://schemas.microsoft.com/office/drawing/2014/main" id="{AEBD6749-5504-4740-845F-437F0CD7F15B}"/>
              </a:ext>
            </a:extLst>
          </p:cNvPr>
          <p:cNvPicPr>
            <a:picLocks noChangeAspect="1"/>
          </p:cNvPicPr>
          <p:nvPr/>
        </p:nvPicPr>
        <p:blipFill>
          <a:blip r:embed="rId2"/>
          <a:stretch>
            <a:fillRect/>
          </a:stretch>
        </p:blipFill>
        <p:spPr>
          <a:xfrm>
            <a:off x="2171700" y="3127248"/>
            <a:ext cx="7848600" cy="1295400"/>
          </a:xfrm>
          <a:prstGeom prst="rect">
            <a:avLst/>
          </a:prstGeom>
        </p:spPr>
      </p:pic>
      <p:sp>
        <p:nvSpPr>
          <p:cNvPr id="21" name="Title 1">
            <a:extLst>
              <a:ext uri="{FF2B5EF4-FFF2-40B4-BE49-F238E27FC236}">
                <a16:creationId xmlns:a16="http://schemas.microsoft.com/office/drawing/2014/main" id="{54BEEE52-6618-C045-980D-FD86DD0200FF}"/>
              </a:ext>
            </a:extLst>
          </p:cNvPr>
          <p:cNvSpPr>
            <a:spLocks noGrp="1"/>
          </p:cNvSpPr>
          <p:nvPr>
            <p:ph type="title"/>
          </p:nvPr>
        </p:nvSpPr>
        <p:spPr>
          <a:xfrm>
            <a:off x="508000" y="152400"/>
            <a:ext cx="11074400" cy="1143000"/>
          </a:xfrm>
        </p:spPr>
        <p:txBody>
          <a:bodyPr/>
          <a:lstStyle/>
          <a:p>
            <a:pPr>
              <a:defRPr/>
            </a:pPr>
            <a:r>
              <a:rPr lang="en-US" dirty="0"/>
              <a:t>Newton-Raphson Formulation</a:t>
            </a:r>
          </a:p>
        </p:txBody>
      </p:sp>
    </p:spTree>
    <p:extLst>
      <p:ext uri="{BB962C8B-B14F-4D97-AF65-F5344CB8AC3E}">
        <p14:creationId xmlns:p14="http://schemas.microsoft.com/office/powerpoint/2010/main" val="22546187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Since cells remain active, simulated heads can be less than the cell bottom.</a:t>
            </a:r>
            <a:endParaRPr lang="en-US" sz="2400" dirty="0">
              <a:solidFill>
                <a:srgbClr val="FFFFFF"/>
              </a:solidFill>
              <a:latin typeface="+mn-lt"/>
              <a:cs typeface="Times New Roman" panose="02020603050405020304" pitchFamily="18" charset="0"/>
            </a:endParaRPr>
          </a:p>
        </p:txBody>
      </p:sp>
      <p:grpSp>
        <p:nvGrpSpPr>
          <p:cNvPr id="11" name="Group 10">
            <a:extLst>
              <a:ext uri="{FF2B5EF4-FFF2-40B4-BE49-F238E27FC236}">
                <a16:creationId xmlns:a16="http://schemas.microsoft.com/office/drawing/2014/main" id="{D04EBC2D-BA7E-8E46-9601-B2AB2AFBDE91}"/>
              </a:ext>
            </a:extLst>
          </p:cNvPr>
          <p:cNvGrpSpPr/>
          <p:nvPr/>
        </p:nvGrpSpPr>
        <p:grpSpPr>
          <a:xfrm>
            <a:off x="2057400" y="2057400"/>
            <a:ext cx="8077200" cy="4114800"/>
            <a:chOff x="533400" y="2057400"/>
            <a:chExt cx="8077200" cy="4114800"/>
          </a:xfrm>
        </p:grpSpPr>
        <p:pic>
          <p:nvPicPr>
            <p:cNvPr id="8" name="Picture 7">
              <a:extLst>
                <a:ext uri="{FF2B5EF4-FFF2-40B4-BE49-F238E27FC236}">
                  <a16:creationId xmlns:a16="http://schemas.microsoft.com/office/drawing/2014/main" id="{54A9E2B0-0209-BA4C-8485-7E0CF80F03BC}"/>
                </a:ext>
              </a:extLst>
            </p:cNvPr>
            <p:cNvPicPr>
              <a:picLocks noChangeAspect="1"/>
            </p:cNvPicPr>
            <p:nvPr/>
          </p:nvPicPr>
          <p:blipFill>
            <a:blip r:embed="rId2"/>
            <a:stretch>
              <a:fillRect/>
            </a:stretch>
          </p:blipFill>
          <p:spPr>
            <a:xfrm>
              <a:off x="533400" y="3098800"/>
              <a:ext cx="3403600" cy="2032000"/>
            </a:xfrm>
            <a:prstGeom prst="rect">
              <a:avLst/>
            </a:prstGeom>
          </p:spPr>
        </p:pic>
        <p:pic>
          <p:nvPicPr>
            <p:cNvPr id="10" name="Picture 9">
              <a:extLst>
                <a:ext uri="{FF2B5EF4-FFF2-40B4-BE49-F238E27FC236}">
                  <a16:creationId xmlns:a16="http://schemas.microsoft.com/office/drawing/2014/main" id="{A46944CB-5C74-E34D-A7AB-387DDCBB5A5C}"/>
                </a:ext>
              </a:extLst>
            </p:cNvPr>
            <p:cNvPicPr>
              <a:picLocks noChangeAspect="1"/>
            </p:cNvPicPr>
            <p:nvPr/>
          </p:nvPicPr>
          <p:blipFill>
            <a:blip r:embed="rId3"/>
            <a:stretch>
              <a:fillRect/>
            </a:stretch>
          </p:blipFill>
          <p:spPr>
            <a:xfrm>
              <a:off x="4495800" y="2057400"/>
              <a:ext cx="4114800" cy="4114800"/>
            </a:xfrm>
            <a:prstGeom prst="rect">
              <a:avLst/>
            </a:prstGeom>
            <a:solidFill>
              <a:schemeClr val="bg1"/>
            </a:solidFill>
          </p:spPr>
        </p:pic>
      </p:grpSp>
    </p:spTree>
    <p:extLst>
      <p:ext uri="{BB962C8B-B14F-4D97-AF65-F5344CB8AC3E}">
        <p14:creationId xmlns:p14="http://schemas.microsoft.com/office/powerpoint/2010/main" val="18809064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Newton-Raphson Formulation</a:t>
            </a:r>
          </a:p>
        </p:txBody>
      </p:sp>
      <p:pic>
        <p:nvPicPr>
          <p:cNvPr id="5" name="Picture 4"/>
          <p:cNvPicPr>
            <a:picLocks noChangeAspect="1"/>
          </p:cNvPicPr>
          <p:nvPr/>
        </p:nvPicPr>
        <p:blipFill>
          <a:blip r:embed="rId2"/>
          <a:stretch>
            <a:fillRect/>
          </a:stretch>
        </p:blipFill>
        <p:spPr>
          <a:xfrm>
            <a:off x="2057400" y="2985970"/>
            <a:ext cx="8077200" cy="2729031"/>
          </a:xfrm>
          <a:prstGeom prst="rect">
            <a:avLst/>
          </a:prstGeom>
        </p:spPr>
      </p:pic>
      <p:pic>
        <p:nvPicPr>
          <p:cNvPr id="6" name="Picture 5"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1993900"/>
            <a:ext cx="5664200" cy="596900"/>
          </a:xfrm>
          <a:prstGeom prst="rect">
            <a:avLst/>
          </a:prstGeom>
        </p:spPr>
      </p:pic>
      <p:sp>
        <p:nvSpPr>
          <p:cNvPr id="7" name="TextBox 3">
            <a:extLst>
              <a:ext uri="{FF2B5EF4-FFF2-40B4-BE49-F238E27FC236}">
                <a16:creationId xmlns:a16="http://schemas.microsoft.com/office/drawing/2014/main" id="{7A32D6E9-CBAB-064F-A029-7714C9118BA0}"/>
              </a:ext>
            </a:extLst>
          </p:cNvPr>
          <p:cNvSpPr txBox="1">
            <a:spLocks noChangeArrowheads="1"/>
          </p:cNvSpPr>
          <p:nvPr/>
        </p:nvSpPr>
        <p:spPr bwMode="auto">
          <a:xfrm>
            <a:off x="1905000" y="1295401"/>
            <a:ext cx="84582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000">
                <a:solidFill>
                  <a:schemeClr val="tx1"/>
                </a:solidFill>
                <a:latin typeface="Arial" charset="0"/>
                <a:ea typeface="ＭＳ Ｐゴシック" charset="0"/>
                <a:cs typeface="ＭＳ Ｐゴシック" charset="0"/>
              </a:defRPr>
            </a:lvl1pPr>
            <a:lvl2pPr marL="742950" indent="-285750">
              <a:defRPr sz="4000">
                <a:solidFill>
                  <a:schemeClr val="tx1"/>
                </a:solidFill>
                <a:latin typeface="Arial" charset="0"/>
                <a:ea typeface="ＭＳ Ｐゴシック" charset="0"/>
              </a:defRPr>
            </a:lvl2pPr>
            <a:lvl3pPr marL="1143000" indent="-228600">
              <a:defRPr sz="4000">
                <a:solidFill>
                  <a:schemeClr val="tx1"/>
                </a:solidFill>
                <a:latin typeface="Arial" charset="0"/>
                <a:ea typeface="ＭＳ Ｐゴシック" charset="0"/>
              </a:defRPr>
            </a:lvl3pPr>
            <a:lvl4pPr marL="1600200" indent="-228600">
              <a:defRPr sz="4000">
                <a:solidFill>
                  <a:schemeClr val="tx1"/>
                </a:solidFill>
                <a:latin typeface="Arial" charset="0"/>
                <a:ea typeface="ＭＳ Ｐゴシック" charset="0"/>
              </a:defRPr>
            </a:lvl4pPr>
            <a:lvl5pPr marL="2057400" indent="-228600">
              <a:defRPr sz="4000">
                <a:solidFill>
                  <a:schemeClr val="tx1"/>
                </a:solidFill>
                <a:latin typeface="Arial" charset="0"/>
                <a:ea typeface="ＭＳ Ｐゴシック" charset="0"/>
              </a:defRPr>
            </a:lvl5pPr>
            <a:lvl6pPr marL="2514600" indent="-228600" eaLnBrk="0" fontAlgn="base" hangingPunct="0">
              <a:spcBef>
                <a:spcPct val="0"/>
              </a:spcBef>
              <a:spcAft>
                <a:spcPct val="0"/>
              </a:spcAft>
              <a:defRPr sz="4000">
                <a:solidFill>
                  <a:schemeClr val="tx1"/>
                </a:solidFill>
                <a:latin typeface="Arial" charset="0"/>
                <a:ea typeface="ＭＳ Ｐゴシック" charset="0"/>
              </a:defRPr>
            </a:lvl6pPr>
            <a:lvl7pPr marL="2971800" indent="-228600" eaLnBrk="0" fontAlgn="base" hangingPunct="0">
              <a:spcBef>
                <a:spcPct val="0"/>
              </a:spcBef>
              <a:spcAft>
                <a:spcPct val="0"/>
              </a:spcAft>
              <a:defRPr sz="4000">
                <a:solidFill>
                  <a:schemeClr val="tx1"/>
                </a:solidFill>
                <a:latin typeface="Arial" charset="0"/>
                <a:ea typeface="ＭＳ Ｐゴシック" charset="0"/>
              </a:defRPr>
            </a:lvl7pPr>
            <a:lvl8pPr marL="3429000" indent="-228600" eaLnBrk="0" fontAlgn="base" hangingPunct="0">
              <a:spcBef>
                <a:spcPct val="0"/>
              </a:spcBef>
              <a:spcAft>
                <a:spcPct val="0"/>
              </a:spcAft>
              <a:defRPr sz="4000">
                <a:solidFill>
                  <a:schemeClr val="tx1"/>
                </a:solidFill>
                <a:latin typeface="Arial" charset="0"/>
                <a:ea typeface="ＭＳ Ｐゴシック" charset="0"/>
              </a:defRPr>
            </a:lvl8pPr>
            <a:lvl9pPr marL="3886200" indent="-228600" eaLnBrk="0" fontAlgn="base" hangingPunct="0">
              <a:spcBef>
                <a:spcPct val="0"/>
              </a:spcBef>
              <a:spcAft>
                <a:spcPct val="0"/>
              </a:spcAft>
              <a:defRPr sz="4000">
                <a:solidFill>
                  <a:schemeClr val="tx1"/>
                </a:solidFill>
                <a:latin typeface="Arial" charset="0"/>
                <a:ea typeface="ＭＳ Ｐゴシック" charset="0"/>
              </a:defRPr>
            </a:lvl9pPr>
          </a:lstStyle>
          <a:p>
            <a:r>
              <a:rPr lang="en-US" sz="2400" dirty="0">
                <a:solidFill>
                  <a:srgbClr val="FFFFFF"/>
                </a:solidFill>
                <a:latin typeface="+mn-lt"/>
                <a:cs typeface="Times New Roman" panose="02020603050405020304" pitchFamily="18" charset="0"/>
                <a:sym typeface="Allerta" charset="0"/>
              </a:rPr>
              <a:t>Under-relaxation for Newton Solutions</a:t>
            </a:r>
            <a:endParaRPr lang="en-US" sz="2400" dirty="0">
              <a:solidFill>
                <a:srgbClr val="FFFFFF"/>
              </a:solidFill>
              <a:latin typeface="+mn-lt"/>
              <a:cs typeface="Times New Roman" panose="02020603050405020304" pitchFamily="18" charset="0"/>
            </a:endParaRPr>
          </a:p>
        </p:txBody>
      </p:sp>
    </p:spTree>
    <p:extLst>
      <p:ext uri="{BB962C8B-B14F-4D97-AF65-F5344CB8AC3E}">
        <p14:creationId xmlns:p14="http://schemas.microsoft.com/office/powerpoint/2010/main" val="3633799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3" name="Content Placeholder 2"/>
          <p:cNvSpPr>
            <a:spLocks noGrp="1"/>
          </p:cNvSpPr>
          <p:nvPr>
            <p:ph idx="1"/>
          </p:nvPr>
        </p:nvSpPr>
        <p:spPr>
          <a:xfrm>
            <a:off x="609602" y="1255777"/>
            <a:ext cx="10968567" cy="4982839"/>
          </a:xfrm>
        </p:spPr>
        <p:txBody>
          <a:bodyPr/>
          <a:lstStyle/>
          <a:p>
            <a:pPr marL="0" indent="0">
              <a:buNone/>
              <a:defRPr/>
            </a:pPr>
            <a:r>
              <a:rPr lang="en-US" dirty="0"/>
              <a:t>Once Newton-Raphson is enabled in the GWF name file Newton-Raphson is also used for GWF terms formulated by</a:t>
            </a:r>
          </a:p>
          <a:p>
            <a:pPr marL="696896">
              <a:defRPr/>
            </a:pPr>
            <a:r>
              <a:rPr lang="en-US" sz="2600" dirty="0"/>
              <a:t>Storage Package</a:t>
            </a:r>
          </a:p>
          <a:p>
            <a:pPr marL="696896">
              <a:defRPr/>
            </a:pPr>
            <a:r>
              <a:rPr lang="en-US" sz="2600" dirty="0"/>
              <a:t>Well Package (auto flow reduce)</a:t>
            </a:r>
          </a:p>
          <a:p>
            <a:pPr marL="696896">
              <a:defRPr/>
            </a:pPr>
            <a:r>
              <a:rPr lang="en-US" sz="2600" dirty="0"/>
              <a:t>Lake Package*</a:t>
            </a:r>
          </a:p>
          <a:p>
            <a:pPr marL="696896">
              <a:defRPr/>
            </a:pPr>
            <a:r>
              <a:rPr lang="en-US" sz="2600" dirty="0"/>
              <a:t>Multi-aquifer Well Package</a:t>
            </a:r>
          </a:p>
          <a:p>
            <a:pPr marL="696896">
              <a:defRPr/>
            </a:pPr>
            <a:r>
              <a:rPr lang="en-US" sz="2600" dirty="0" err="1"/>
              <a:t>Streamflow</a:t>
            </a:r>
            <a:r>
              <a:rPr lang="en-US" sz="2600" dirty="0"/>
              <a:t> Routing Package*</a:t>
            </a:r>
          </a:p>
          <a:p>
            <a:pPr marL="696896">
              <a:defRPr/>
            </a:pPr>
            <a:r>
              <a:rPr lang="en-US" sz="2600" dirty="0"/>
              <a:t>Unsaturated Zone Flow Package*</a:t>
            </a:r>
          </a:p>
          <a:p>
            <a:pPr marL="1588" indent="0">
              <a:spcBef>
                <a:spcPts val="1080"/>
              </a:spcBef>
              <a:buNone/>
              <a:defRPr/>
            </a:pPr>
            <a:r>
              <a:rPr lang="en-US" sz="1800" dirty="0"/>
              <a:t>* Stress package continuity equation also solved using Newton-</a:t>
            </a:r>
            <a:r>
              <a:rPr lang="en-US" sz="1800" dirty="0" err="1"/>
              <a:t>Raphson</a:t>
            </a:r>
            <a:endParaRPr lang="en-US" sz="1800" dirty="0"/>
          </a:p>
          <a:p>
            <a:pPr>
              <a:defRPr/>
            </a:pPr>
            <a:endParaRPr lang="en-US" dirty="0"/>
          </a:p>
          <a:p>
            <a:pPr>
              <a:defRPr/>
            </a:pPr>
            <a:endParaRPr lang="en-US" dirty="0"/>
          </a:p>
        </p:txBody>
      </p:sp>
    </p:spTree>
    <p:extLst>
      <p:ext uri="{BB962C8B-B14F-4D97-AF65-F5344CB8AC3E}">
        <p14:creationId xmlns:p14="http://schemas.microsoft.com/office/powerpoint/2010/main" val="3328806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a:t>
            </a:r>
            <a:r>
              <a:rPr lang="en-US" dirty="0" err="1"/>
              <a:t>Raphson</a:t>
            </a:r>
            <a:r>
              <a:rPr lang="en-US" dirty="0"/>
              <a:t> Formulation</a:t>
            </a:r>
          </a:p>
        </p:txBody>
      </p:sp>
      <p:sp>
        <p:nvSpPr>
          <p:cNvPr id="3" name="Content Placeholder 2"/>
          <p:cNvSpPr>
            <a:spLocks noGrp="1"/>
          </p:cNvSpPr>
          <p:nvPr>
            <p:ph idx="1"/>
          </p:nvPr>
        </p:nvSpPr>
        <p:spPr>
          <a:xfrm>
            <a:off x="609600" y="1255776"/>
            <a:ext cx="10972800" cy="4219275"/>
          </a:xfrm>
        </p:spPr>
        <p:txBody>
          <a:bodyPr/>
          <a:lstStyle/>
          <a:p>
            <a:pPr>
              <a:defRPr/>
            </a:pPr>
            <a:r>
              <a:rPr lang="en-US" dirty="0"/>
              <a:t>Newton-</a:t>
            </a:r>
            <a:r>
              <a:rPr lang="en-US" dirty="0" err="1"/>
              <a:t>Raphson</a:t>
            </a:r>
            <a:r>
              <a:rPr lang="en-US" dirty="0"/>
              <a:t> formulation is more robust than Picard for strongly non-linear problems.</a:t>
            </a:r>
          </a:p>
          <a:p>
            <a:pPr>
              <a:defRPr/>
            </a:pPr>
            <a:r>
              <a:rPr lang="en-US" dirty="0"/>
              <a:t>Newton-</a:t>
            </a:r>
            <a:r>
              <a:rPr lang="en-US" dirty="0" err="1"/>
              <a:t>Raphson</a:t>
            </a:r>
            <a:r>
              <a:rPr lang="en-US" dirty="0"/>
              <a:t> formulation results in a asymmetric matrix.</a:t>
            </a:r>
          </a:p>
          <a:p>
            <a:pPr>
              <a:defRPr/>
            </a:pPr>
            <a:r>
              <a:rPr lang="en-US" dirty="0"/>
              <a:t>Asymmetric matrix requires different linear accelerators, line search methods, and under-relaxation methods</a:t>
            </a:r>
          </a:p>
        </p:txBody>
      </p:sp>
    </p:spTree>
    <p:extLst>
      <p:ext uri="{BB962C8B-B14F-4D97-AF65-F5344CB8AC3E}">
        <p14:creationId xmlns:p14="http://schemas.microsoft.com/office/powerpoint/2010/main" val="1280841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45B02-F505-7D4D-B3DD-06D86887BDC4}"/>
              </a:ext>
            </a:extLst>
          </p:cNvPr>
          <p:cNvSpPr>
            <a:spLocks noGrp="1"/>
          </p:cNvSpPr>
          <p:nvPr>
            <p:ph type="title"/>
          </p:nvPr>
        </p:nvSpPr>
        <p:spPr/>
        <p:txBody>
          <a:bodyPr/>
          <a:lstStyle/>
          <a:p>
            <a:r>
              <a:rPr lang="en-US" dirty="0"/>
              <a:t>Multi-Level Grid Nesting</a:t>
            </a:r>
          </a:p>
        </p:txBody>
      </p:sp>
      <p:pic>
        <p:nvPicPr>
          <p:cNvPr id="3" name="Picture 2">
            <a:extLst>
              <a:ext uri="{FF2B5EF4-FFF2-40B4-BE49-F238E27FC236}">
                <a16:creationId xmlns:a16="http://schemas.microsoft.com/office/drawing/2014/main" id="{1713E8AE-A777-914F-A92C-6AEDEC881F32}"/>
              </a:ext>
            </a:extLst>
          </p:cNvPr>
          <p:cNvPicPr>
            <a:picLocks noChangeAspect="1"/>
          </p:cNvPicPr>
          <p:nvPr/>
        </p:nvPicPr>
        <p:blipFill>
          <a:blip r:embed="rId3"/>
          <a:stretch>
            <a:fillRect/>
          </a:stretch>
        </p:blipFill>
        <p:spPr>
          <a:xfrm>
            <a:off x="2516909" y="1263284"/>
            <a:ext cx="7158182" cy="5289917"/>
          </a:xfrm>
          <a:prstGeom prst="rect">
            <a:avLst/>
          </a:prstGeom>
        </p:spPr>
      </p:pic>
      <p:pic>
        <p:nvPicPr>
          <p:cNvPr id="58" name="Picture 57" descr="D:\users\langevin\ModelDevelopment\mfusg\presentations\2013_MODFLOW_Langevin\test_grids\structured\pp_lgr03.tif">
            <a:extLst>
              <a:ext uri="{FF2B5EF4-FFF2-40B4-BE49-F238E27FC236}">
                <a16:creationId xmlns:a16="http://schemas.microsoft.com/office/drawing/2014/main" id="{CCB91CF7-AC2B-014D-98C5-5317BFEC9FF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1" y="2209800"/>
            <a:ext cx="2172321" cy="104159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6241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cs typeface="+mj-cs"/>
              </a:rPr>
              <a:t>Iterative Model Solution (IMS6) Package</a:t>
            </a:r>
          </a:p>
        </p:txBody>
      </p:sp>
      <p:sp>
        <p:nvSpPr>
          <p:cNvPr id="3" name="Content Placeholder 2"/>
          <p:cNvSpPr>
            <a:spLocks noGrp="1"/>
          </p:cNvSpPr>
          <p:nvPr>
            <p:ph idx="1"/>
          </p:nvPr>
        </p:nvSpPr>
        <p:spPr>
          <a:xfrm>
            <a:off x="609602" y="1258491"/>
            <a:ext cx="10968567" cy="4900487"/>
          </a:xfrm>
        </p:spPr>
        <p:txBody>
          <a:bodyPr/>
          <a:lstStyle/>
          <a:p>
            <a:pPr marL="0" indent="0">
              <a:spcBef>
                <a:spcPts val="800"/>
              </a:spcBef>
              <a:buNone/>
              <a:defRPr/>
            </a:pPr>
            <a:r>
              <a:rPr lang="en-US" sz="3200" dirty="0">
                <a:cs typeface="+mn-cs"/>
              </a:rPr>
              <a:t>Nonlinear methods</a:t>
            </a:r>
          </a:p>
          <a:p>
            <a:pPr>
              <a:spcBef>
                <a:spcPts val="800"/>
              </a:spcBef>
              <a:defRPr/>
            </a:pPr>
            <a:r>
              <a:rPr lang="en-US" sz="3200" dirty="0">
                <a:cs typeface="+mn-cs"/>
              </a:rPr>
              <a:t>Backtracking</a:t>
            </a:r>
          </a:p>
          <a:p>
            <a:pPr>
              <a:spcBef>
                <a:spcPts val="800"/>
              </a:spcBef>
              <a:defRPr/>
            </a:pPr>
            <a:r>
              <a:rPr lang="en-US" sz="3200" dirty="0">
                <a:cs typeface="+mn-cs"/>
              </a:rPr>
              <a:t>Under-relaxation Methods</a:t>
            </a:r>
          </a:p>
          <a:p>
            <a:pPr lvl="1">
              <a:spcBef>
                <a:spcPts val="800"/>
              </a:spcBef>
              <a:defRPr/>
            </a:pPr>
            <a:r>
              <a:rPr lang="en-US" sz="2667" dirty="0"/>
              <a:t>Simple (equivalent to MODFLOW-2005 PCG package under-relaxation)</a:t>
            </a:r>
          </a:p>
          <a:p>
            <a:pPr lvl="1">
              <a:spcBef>
                <a:spcPts val="800"/>
              </a:spcBef>
              <a:defRPr/>
            </a:pPr>
            <a:r>
              <a:rPr lang="en-US" sz="2667" dirty="0"/>
              <a:t>Cooley</a:t>
            </a:r>
          </a:p>
          <a:p>
            <a:pPr lvl="1">
              <a:spcBef>
                <a:spcPts val="800"/>
              </a:spcBef>
              <a:defRPr/>
            </a:pPr>
            <a:r>
              <a:rPr lang="en-US" sz="2667" dirty="0"/>
              <a:t>Delta-Bar-Delta</a:t>
            </a:r>
          </a:p>
          <a:p>
            <a:pPr>
              <a:spcBef>
                <a:spcPts val="800"/>
              </a:spcBef>
              <a:defRPr/>
            </a:pPr>
            <a:r>
              <a:rPr lang="en-US" sz="3200" dirty="0"/>
              <a:t>Pseudo-Transient Continuation for steady-state Newton-</a:t>
            </a:r>
            <a:r>
              <a:rPr lang="en-US" sz="3200" dirty="0" err="1"/>
              <a:t>Raphson</a:t>
            </a:r>
            <a:r>
              <a:rPr lang="en-US" sz="3200" dirty="0"/>
              <a:t> problems</a:t>
            </a:r>
          </a:p>
        </p:txBody>
      </p:sp>
    </p:spTree>
    <p:extLst>
      <p:ext uri="{BB962C8B-B14F-4D97-AF65-F5344CB8AC3E}">
        <p14:creationId xmlns:p14="http://schemas.microsoft.com/office/powerpoint/2010/main" val="3083046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2667001" y="6206341"/>
            <a:ext cx="6858000" cy="400110"/>
          </a:xfrm>
          <a:prstGeom prst="rect">
            <a:avLst/>
          </a:prstGeom>
          <a:noFill/>
        </p:spPr>
        <p:txBody>
          <a:bodyPr wrap="square" rtlCol="0">
            <a:spAutoFit/>
          </a:bodyPr>
          <a:lstStyle/>
          <a:p>
            <a:pPr marL="228594" indent="-228594"/>
            <a:r>
              <a:rPr lang="en-US" sz="1000" dirty="0" err="1">
                <a:solidFill>
                  <a:schemeClr val="bg1"/>
                </a:solidFill>
              </a:rPr>
              <a:t>Zaidel</a:t>
            </a:r>
            <a:r>
              <a:rPr lang="en-US" sz="1000" dirty="0">
                <a:solidFill>
                  <a:schemeClr val="bg1"/>
                </a:solidFill>
              </a:rPr>
              <a:t>, Jacob, 2013, Discontinuous steady-state analytical solutions of the </a:t>
            </a:r>
            <a:r>
              <a:rPr lang="en-US" sz="1000" dirty="0" err="1">
                <a:solidFill>
                  <a:schemeClr val="bg1"/>
                </a:solidFill>
              </a:rPr>
              <a:t>Boussinesq</a:t>
            </a:r>
            <a:r>
              <a:rPr lang="en-US" sz="1000" dirty="0">
                <a:solidFill>
                  <a:schemeClr val="bg1"/>
                </a:solidFill>
              </a:rPr>
              <a:t> equation and their numerical representation by MODFLOW: Groundwater, v. 51, p. 952–959. </a:t>
            </a:r>
            <a:r>
              <a:rPr lang="en-US" sz="1000" dirty="0" err="1">
                <a:solidFill>
                  <a:schemeClr val="bg1"/>
                </a:solidFill>
              </a:rPr>
              <a:t>doi</a:t>
            </a:r>
            <a:r>
              <a:rPr lang="en-US" sz="1000" dirty="0">
                <a:solidFill>
                  <a:schemeClr val="bg1"/>
                </a:solidFill>
              </a:rPr>
              <a:t>: 10.1111/gwat.12019</a:t>
            </a:r>
            <a:r>
              <a:rPr lang="hr-HR" sz="1000" dirty="0">
                <a:solidFill>
                  <a:schemeClr val="bg1"/>
                </a:solidFill>
              </a:rPr>
              <a:t>.</a:t>
            </a:r>
            <a:endParaRPr lang="en-US" sz="1000" dirty="0">
              <a:solidFill>
                <a:schemeClr val="bg1"/>
              </a:solidFill>
            </a:endParaRPr>
          </a:p>
        </p:txBody>
      </p:sp>
      <p:pic>
        <p:nvPicPr>
          <p:cNvPr id="9" name="Picture 8" descr="Zaid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367641"/>
            <a:ext cx="6858000" cy="4800600"/>
          </a:xfrm>
          <a:prstGeom prst="rect">
            <a:avLst/>
          </a:prstGeom>
        </p:spPr>
      </p:pic>
    </p:spTree>
    <p:extLst>
      <p:ext uri="{BB962C8B-B14F-4D97-AF65-F5344CB8AC3E}">
        <p14:creationId xmlns:p14="http://schemas.microsoft.com/office/powerpoint/2010/main" val="10256489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Newton-Raphson Formulation</a:t>
            </a:r>
          </a:p>
        </p:txBody>
      </p:sp>
      <p:sp>
        <p:nvSpPr>
          <p:cNvPr id="5" name="TextBox 4"/>
          <p:cNvSpPr txBox="1"/>
          <p:nvPr/>
        </p:nvSpPr>
        <p:spPr>
          <a:xfrm>
            <a:off x="3124201" y="6002357"/>
            <a:ext cx="5943600" cy="553998"/>
          </a:xfrm>
          <a:prstGeom prst="rect">
            <a:avLst/>
          </a:prstGeom>
          <a:noFill/>
        </p:spPr>
        <p:txBody>
          <a:bodyPr wrap="square" rtlCol="0">
            <a:spAutoFit/>
          </a:bodyPr>
          <a:lstStyle/>
          <a:p>
            <a:pPr marL="228594" indent="-228594"/>
            <a:r>
              <a:rPr lang="en-US" sz="1000" dirty="0">
                <a:solidFill>
                  <a:schemeClr val="bg1"/>
                </a:solidFill>
              </a:rPr>
              <a:t>Keating, Elizabeth, and </a:t>
            </a:r>
            <a:r>
              <a:rPr lang="en-US" sz="1000" dirty="0" err="1">
                <a:solidFill>
                  <a:schemeClr val="bg1"/>
                </a:solidFill>
              </a:rPr>
              <a:t>Zyvoloski</a:t>
            </a:r>
            <a:r>
              <a:rPr lang="en-US" sz="1000" dirty="0">
                <a:solidFill>
                  <a:schemeClr val="bg1"/>
                </a:solidFill>
              </a:rPr>
              <a:t>, George, 2009, A stable and efficient numerical algorithm for unconfined aquifer analysis: Ground Water, v. 47, no. 4, p. 569–579, accessed June 27, 2017, at </a:t>
            </a:r>
            <a:r>
              <a:rPr lang="hr-HR" sz="1000" dirty="0">
                <a:solidFill>
                  <a:schemeClr val="bg1"/>
                </a:solidFill>
                <a:hlinkClick r:id="rId2"/>
              </a:rPr>
              <a:t>https://doi.org/10.1111/ j.1745-6584.2009.00555.x</a:t>
            </a:r>
            <a:r>
              <a:rPr lang="hr-HR" sz="1000" dirty="0">
                <a:solidFill>
                  <a:schemeClr val="bg1"/>
                </a:solidFill>
              </a:rPr>
              <a:t>.</a:t>
            </a:r>
            <a:endParaRPr lang="en-US" sz="1000" dirty="0">
              <a:solidFill>
                <a:schemeClr val="bg1"/>
              </a:solidFill>
            </a:endParaRPr>
          </a:p>
        </p:txBody>
      </p:sp>
      <p:pic>
        <p:nvPicPr>
          <p:cNvPr id="6" name="Picture 5" descr="ex04-04_probl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277957"/>
            <a:ext cx="5943600" cy="2286000"/>
          </a:xfrm>
          <a:prstGeom prst="rect">
            <a:avLst/>
          </a:prstGeom>
          <a:solidFill>
            <a:schemeClr val="bg1"/>
          </a:solidFill>
        </p:spPr>
      </p:pic>
      <p:pic>
        <p:nvPicPr>
          <p:cNvPr id="7" name="Picture 6" descr="ex04-04_result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3640157"/>
            <a:ext cx="5943600" cy="2286000"/>
          </a:xfrm>
          <a:prstGeom prst="rect">
            <a:avLst/>
          </a:prstGeom>
          <a:solidFill>
            <a:schemeClr val="bg1"/>
          </a:solidFill>
        </p:spPr>
      </p:pic>
    </p:spTree>
    <p:extLst>
      <p:ext uri="{BB962C8B-B14F-4D97-AF65-F5344CB8AC3E}">
        <p14:creationId xmlns:p14="http://schemas.microsoft.com/office/powerpoint/2010/main" val="21727165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storage</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46443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(STO) Package</a:t>
            </a:r>
          </a:p>
        </p:txBody>
      </p:sp>
      <p:sp>
        <p:nvSpPr>
          <p:cNvPr id="5" name="Content Placeholder 4"/>
          <p:cNvSpPr>
            <a:spLocks noGrp="1"/>
          </p:cNvSpPr>
          <p:nvPr>
            <p:ph idx="1"/>
          </p:nvPr>
        </p:nvSpPr>
        <p:spPr>
          <a:xfrm>
            <a:off x="1981200" y="1677989"/>
            <a:ext cx="8229600" cy="1308563"/>
          </a:xfrm>
        </p:spPr>
        <p:txBody>
          <a:bodyPr/>
          <a:lstStyle/>
          <a:p>
            <a:r>
              <a:rPr lang="en-US" sz="2400" dirty="0"/>
              <a:t>Steady state if STO Package not specified for a simulation</a:t>
            </a:r>
          </a:p>
          <a:p>
            <a:r>
              <a:rPr lang="en-US" sz="2400" dirty="0"/>
              <a:t>Cells are treated as confined or convertible (ICONVERT)</a:t>
            </a:r>
          </a:p>
          <a:p>
            <a:r>
              <a:rPr lang="en-US" sz="2400" dirty="0"/>
              <a:t>Aquifer storage properties (SS and SY) are specified</a:t>
            </a:r>
          </a:p>
          <a:p>
            <a:r>
              <a:rPr lang="en-US" sz="2400" dirty="0"/>
              <a:t>Individual stress periods are marked as steady state or transient</a:t>
            </a:r>
          </a:p>
        </p:txBody>
      </p:sp>
      <p:pic>
        <p:nvPicPr>
          <p:cNvPr id="7" name="Picture 6">
            <a:extLst>
              <a:ext uri="{FF2B5EF4-FFF2-40B4-BE49-F238E27FC236}">
                <a16:creationId xmlns:a16="http://schemas.microsoft.com/office/drawing/2014/main" id="{A87A2F92-0538-8247-8AED-1D4810F068E1}"/>
              </a:ext>
            </a:extLst>
          </p:cNvPr>
          <p:cNvPicPr>
            <a:picLocks noChangeAspect="1"/>
          </p:cNvPicPr>
          <p:nvPr/>
        </p:nvPicPr>
        <p:blipFill>
          <a:blip r:embed="rId2"/>
          <a:stretch>
            <a:fillRect/>
          </a:stretch>
        </p:blipFill>
        <p:spPr>
          <a:xfrm>
            <a:off x="4572001" y="5775486"/>
            <a:ext cx="3877949" cy="364884"/>
          </a:xfrm>
          <a:prstGeom prst="rect">
            <a:avLst/>
          </a:prstGeom>
        </p:spPr>
      </p:pic>
      <p:pic>
        <p:nvPicPr>
          <p:cNvPr id="8" name="Picture 7">
            <a:extLst>
              <a:ext uri="{FF2B5EF4-FFF2-40B4-BE49-F238E27FC236}">
                <a16:creationId xmlns:a16="http://schemas.microsoft.com/office/drawing/2014/main" id="{0E875D27-82C0-C747-81FD-08B7F1AA44F2}"/>
              </a:ext>
            </a:extLst>
          </p:cNvPr>
          <p:cNvPicPr>
            <a:picLocks noChangeAspect="1"/>
          </p:cNvPicPr>
          <p:nvPr/>
        </p:nvPicPr>
        <p:blipFill>
          <a:blip r:embed="rId3"/>
          <a:stretch>
            <a:fillRect/>
          </a:stretch>
        </p:blipFill>
        <p:spPr>
          <a:xfrm>
            <a:off x="4563749" y="5182472"/>
            <a:ext cx="3525408" cy="401038"/>
          </a:xfrm>
          <a:prstGeom prst="rect">
            <a:avLst/>
          </a:prstGeom>
        </p:spPr>
      </p:pic>
      <p:pic>
        <p:nvPicPr>
          <p:cNvPr id="9" name="Picture 8">
            <a:extLst>
              <a:ext uri="{FF2B5EF4-FFF2-40B4-BE49-F238E27FC236}">
                <a16:creationId xmlns:a16="http://schemas.microsoft.com/office/drawing/2014/main" id="{7387125F-97F4-1240-A834-87D47652E1CA}"/>
              </a:ext>
            </a:extLst>
          </p:cNvPr>
          <p:cNvPicPr>
            <a:picLocks noChangeAspect="1"/>
          </p:cNvPicPr>
          <p:nvPr/>
        </p:nvPicPr>
        <p:blipFill>
          <a:blip r:embed="rId4"/>
          <a:stretch>
            <a:fillRect/>
          </a:stretch>
        </p:blipFill>
        <p:spPr>
          <a:xfrm>
            <a:off x="4868549" y="4496672"/>
            <a:ext cx="3024718" cy="410294"/>
          </a:xfrm>
          <a:prstGeom prst="rect">
            <a:avLst/>
          </a:prstGeom>
        </p:spPr>
      </p:pic>
    </p:spTree>
    <p:extLst>
      <p:ext uri="{BB962C8B-B14F-4D97-AF65-F5344CB8AC3E}">
        <p14:creationId xmlns:p14="http://schemas.microsoft.com/office/powerpoint/2010/main" val="5735235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612F1-3AD9-0B42-B0B2-218B213834CE}"/>
              </a:ext>
            </a:extLst>
          </p:cNvPr>
          <p:cNvSpPr>
            <a:spLocks noGrp="1"/>
          </p:cNvSpPr>
          <p:nvPr>
            <p:ph type="title"/>
          </p:nvPr>
        </p:nvSpPr>
        <p:spPr/>
        <p:txBody>
          <a:bodyPr/>
          <a:lstStyle/>
          <a:p>
            <a:r>
              <a:rPr lang="en-US" dirty="0"/>
              <a:t>Skeletal Storage, Compaction and Subsidence (</a:t>
            </a:r>
            <a:r>
              <a:rPr lang="en-US" dirty="0" err="1"/>
              <a:t>Csub</a:t>
            </a:r>
            <a:r>
              <a:rPr lang="en-US" dirty="0"/>
              <a:t>) Package</a:t>
            </a:r>
          </a:p>
        </p:txBody>
      </p:sp>
      <p:sp>
        <p:nvSpPr>
          <p:cNvPr id="5" name="Text Placeholder 4">
            <a:extLst>
              <a:ext uri="{FF2B5EF4-FFF2-40B4-BE49-F238E27FC236}">
                <a16:creationId xmlns:a16="http://schemas.microsoft.com/office/drawing/2014/main" id="{18D387FB-FE38-5C4F-9C5B-F0DAA119436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81807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1902-3E5F-AC4D-9014-A1DF7CAE915F}"/>
              </a:ext>
            </a:extLst>
          </p:cNvPr>
          <p:cNvSpPr>
            <a:spLocks noGrp="1"/>
          </p:cNvSpPr>
          <p:nvPr>
            <p:ph type="title"/>
          </p:nvPr>
        </p:nvSpPr>
        <p:spPr/>
        <p:txBody>
          <a:bodyPr/>
          <a:lstStyle/>
          <a:p>
            <a:r>
              <a:rPr lang="en-US" dirty="0"/>
              <a:t>Previous subsidence package versions</a:t>
            </a:r>
          </a:p>
        </p:txBody>
      </p:sp>
      <p:grpSp>
        <p:nvGrpSpPr>
          <p:cNvPr id="13" name="Group 12">
            <a:extLst>
              <a:ext uri="{FF2B5EF4-FFF2-40B4-BE49-F238E27FC236}">
                <a16:creationId xmlns:a16="http://schemas.microsoft.com/office/drawing/2014/main" id="{0E07AFDA-87D4-2B4F-88CE-0C937BF6C22A}"/>
              </a:ext>
            </a:extLst>
          </p:cNvPr>
          <p:cNvGrpSpPr/>
          <p:nvPr/>
        </p:nvGrpSpPr>
        <p:grpSpPr>
          <a:xfrm>
            <a:off x="509950" y="1491905"/>
            <a:ext cx="11211653" cy="4405513"/>
            <a:chOff x="382462" y="1118928"/>
            <a:chExt cx="8408740" cy="3304135"/>
          </a:xfrm>
        </p:grpSpPr>
        <p:pic>
          <p:nvPicPr>
            <p:cNvPr id="5" name="Picture 4">
              <a:extLst>
                <a:ext uri="{FF2B5EF4-FFF2-40B4-BE49-F238E27FC236}">
                  <a16:creationId xmlns:a16="http://schemas.microsoft.com/office/drawing/2014/main" id="{02ABAEF1-CFB5-3E4D-A79F-1C8EA03A1617}"/>
                </a:ext>
              </a:extLst>
            </p:cNvPr>
            <p:cNvPicPr>
              <a:picLocks noChangeAspect="1"/>
            </p:cNvPicPr>
            <p:nvPr/>
          </p:nvPicPr>
          <p:blipFill>
            <a:blip r:embed="rId2"/>
            <a:stretch>
              <a:fillRect/>
            </a:stretch>
          </p:blipFill>
          <p:spPr>
            <a:xfrm>
              <a:off x="3307395" y="1118929"/>
              <a:ext cx="2558157" cy="3304134"/>
            </a:xfrm>
            <a:prstGeom prst="rect">
              <a:avLst/>
            </a:prstGeom>
            <a:ln w="25400">
              <a:solidFill>
                <a:srgbClr val="FF0000"/>
              </a:solidFill>
            </a:ln>
          </p:spPr>
        </p:pic>
        <p:pic>
          <p:nvPicPr>
            <p:cNvPr id="6" name="Picture 5">
              <a:extLst>
                <a:ext uri="{FF2B5EF4-FFF2-40B4-BE49-F238E27FC236}">
                  <a16:creationId xmlns:a16="http://schemas.microsoft.com/office/drawing/2014/main" id="{330D9CD4-6C3C-4C48-BB7A-3AC14AA3AFBA}"/>
                </a:ext>
              </a:extLst>
            </p:cNvPr>
            <p:cNvPicPr>
              <a:picLocks noChangeAspect="1"/>
            </p:cNvPicPr>
            <p:nvPr/>
          </p:nvPicPr>
          <p:blipFill>
            <a:blip r:embed="rId3"/>
            <a:stretch>
              <a:fillRect/>
            </a:stretch>
          </p:blipFill>
          <p:spPr>
            <a:xfrm>
              <a:off x="6231045" y="1118928"/>
              <a:ext cx="2560157" cy="3304134"/>
            </a:xfrm>
            <a:prstGeom prst="rect">
              <a:avLst/>
            </a:prstGeom>
            <a:ln w="25400">
              <a:solidFill>
                <a:srgbClr val="FF0000"/>
              </a:solidFill>
            </a:ln>
          </p:spPr>
        </p:pic>
        <p:pic>
          <p:nvPicPr>
            <p:cNvPr id="12" name="Picture 11">
              <a:extLst>
                <a:ext uri="{FF2B5EF4-FFF2-40B4-BE49-F238E27FC236}">
                  <a16:creationId xmlns:a16="http://schemas.microsoft.com/office/drawing/2014/main" id="{0ACBDF6A-4E1F-3248-B983-75C77910741F}"/>
                </a:ext>
              </a:extLst>
            </p:cNvPr>
            <p:cNvPicPr>
              <a:picLocks noChangeAspect="1"/>
            </p:cNvPicPr>
            <p:nvPr/>
          </p:nvPicPr>
          <p:blipFill>
            <a:blip r:embed="rId4"/>
            <a:stretch>
              <a:fillRect/>
            </a:stretch>
          </p:blipFill>
          <p:spPr>
            <a:xfrm>
              <a:off x="382462" y="1118928"/>
              <a:ext cx="2559439" cy="3304134"/>
            </a:xfrm>
            <a:prstGeom prst="rect">
              <a:avLst/>
            </a:prstGeom>
            <a:ln w="25400">
              <a:solidFill>
                <a:srgbClr val="FF0000"/>
              </a:solidFill>
            </a:ln>
          </p:spPr>
        </p:pic>
      </p:grpSp>
    </p:spTree>
    <p:extLst>
      <p:ext uri="{BB962C8B-B14F-4D97-AF65-F5344CB8AC3E}">
        <p14:creationId xmlns:p14="http://schemas.microsoft.com/office/powerpoint/2010/main" val="30331172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CEBC09-FA4E-1249-91D6-B1BDED0E105B}"/>
              </a:ext>
            </a:extLst>
          </p:cNvPr>
          <p:cNvSpPr>
            <a:spLocks noGrp="1"/>
          </p:cNvSpPr>
          <p:nvPr>
            <p:ph idx="1"/>
          </p:nvPr>
        </p:nvSpPr>
        <p:spPr>
          <a:xfrm>
            <a:off x="605368" y="1266506"/>
            <a:ext cx="8020800" cy="5454484"/>
          </a:xfrm>
        </p:spPr>
        <p:txBody>
          <a:bodyPr/>
          <a:lstStyle/>
          <a:p>
            <a:pPr>
              <a:spcBef>
                <a:spcPts val="0"/>
              </a:spcBef>
              <a:spcAft>
                <a:spcPts val="1600"/>
              </a:spcAft>
            </a:pPr>
            <a:r>
              <a:rPr lang="en-US" sz="2133" dirty="0"/>
              <a:t>Package based on MODFLOW-2005 SUB and SUB-WT Packages</a:t>
            </a:r>
          </a:p>
          <a:p>
            <a:pPr>
              <a:spcBef>
                <a:spcPts val="0"/>
              </a:spcBef>
              <a:spcAft>
                <a:spcPts val="1600"/>
              </a:spcAft>
            </a:pPr>
            <a:r>
              <a:rPr lang="en-US" sz="2133" dirty="0"/>
              <a:t>Effective stress formulation</a:t>
            </a:r>
          </a:p>
          <a:p>
            <a:pPr lvl="1">
              <a:spcBef>
                <a:spcPts val="0"/>
              </a:spcBef>
              <a:spcAft>
                <a:spcPts val="400"/>
              </a:spcAft>
            </a:pPr>
            <a:r>
              <a:rPr lang="en-US" sz="1733" dirty="0"/>
              <a:t>Effective stress dependent storage properties</a:t>
            </a:r>
          </a:p>
          <a:p>
            <a:pPr lvl="1">
              <a:spcBef>
                <a:spcPts val="0"/>
              </a:spcBef>
              <a:spcAft>
                <a:spcPts val="1600"/>
              </a:spcAft>
            </a:pPr>
            <a:r>
              <a:rPr lang="en-US" sz="1733" dirty="0"/>
              <a:t>Water table dependent compaction</a:t>
            </a:r>
          </a:p>
          <a:p>
            <a:pPr>
              <a:spcBef>
                <a:spcPts val="0"/>
              </a:spcBef>
              <a:spcAft>
                <a:spcPts val="1600"/>
              </a:spcAft>
            </a:pPr>
            <a:r>
              <a:rPr lang="en-US" sz="2133" dirty="0"/>
              <a:t>Elastic and inelastic compaction of fine-grained sediments</a:t>
            </a:r>
          </a:p>
          <a:p>
            <a:pPr lvl="1">
              <a:spcBef>
                <a:spcPts val="0"/>
              </a:spcBef>
              <a:spcAft>
                <a:spcPts val="400"/>
              </a:spcAft>
            </a:pPr>
            <a:r>
              <a:rPr lang="en-US" sz="1733" dirty="0"/>
              <a:t>No-delay (thin beds that equilibrate quickly)</a:t>
            </a:r>
          </a:p>
          <a:p>
            <a:pPr lvl="1">
              <a:spcBef>
                <a:spcPts val="0"/>
              </a:spcBef>
              <a:spcAft>
                <a:spcPts val="1600"/>
              </a:spcAft>
            </a:pPr>
            <a:r>
              <a:rPr lang="en-US" sz="1733" dirty="0"/>
              <a:t>Delay (thick beds that drain slowly – separate numerical solution)</a:t>
            </a:r>
          </a:p>
          <a:p>
            <a:pPr>
              <a:spcBef>
                <a:spcPts val="0"/>
              </a:spcBef>
              <a:spcAft>
                <a:spcPts val="1600"/>
              </a:spcAft>
            </a:pPr>
            <a:r>
              <a:rPr lang="en-US" sz="2133" dirty="0"/>
              <a:t>Can account for elastic compaction of coarse-grained aquifer materials and water compressibility (full storage equation)</a:t>
            </a:r>
          </a:p>
          <a:p>
            <a:pPr>
              <a:spcBef>
                <a:spcPts val="0"/>
              </a:spcBef>
              <a:spcAft>
                <a:spcPts val="1600"/>
              </a:spcAft>
            </a:pPr>
            <a:endParaRPr lang="en-US" sz="2133" dirty="0"/>
          </a:p>
        </p:txBody>
      </p:sp>
      <p:pic>
        <p:nvPicPr>
          <p:cNvPr id="5" name="Picture 4">
            <a:extLst>
              <a:ext uri="{FF2B5EF4-FFF2-40B4-BE49-F238E27FC236}">
                <a16:creationId xmlns:a16="http://schemas.microsoft.com/office/drawing/2014/main" id="{4F413AB6-BF7F-4142-AA0B-D2E96EACF9F9}"/>
              </a:ext>
            </a:extLst>
          </p:cNvPr>
          <p:cNvPicPr>
            <a:picLocks noChangeAspect="1"/>
          </p:cNvPicPr>
          <p:nvPr/>
        </p:nvPicPr>
        <p:blipFill rotWithShape="1">
          <a:blip r:embed="rId2">
            <a:extLst>
              <a:ext uri="{28A0092B-C50C-407E-A947-70E740481C1C}">
                <a14:useLocalDpi xmlns:a14="http://schemas.microsoft.com/office/drawing/2010/main" val="0"/>
              </a:ext>
            </a:extLst>
          </a:blip>
          <a:srcRect l="12521" t="5010" b="8267"/>
          <a:stretch/>
        </p:blipFill>
        <p:spPr>
          <a:xfrm>
            <a:off x="8972032" y="1178788"/>
            <a:ext cx="2606136" cy="2583613"/>
          </a:xfrm>
          <a:prstGeom prst="rect">
            <a:avLst/>
          </a:prstGeom>
        </p:spPr>
      </p:pic>
      <p:pic>
        <p:nvPicPr>
          <p:cNvPr id="6" name="Picture 5">
            <a:extLst>
              <a:ext uri="{FF2B5EF4-FFF2-40B4-BE49-F238E27FC236}">
                <a16:creationId xmlns:a16="http://schemas.microsoft.com/office/drawing/2014/main" id="{A519620D-4047-624C-828B-0AB5EA8177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4555" y="3898282"/>
            <a:ext cx="2583613" cy="2583613"/>
          </a:xfrm>
          <a:prstGeom prst="rect">
            <a:avLst/>
          </a:prstGeom>
        </p:spPr>
      </p:pic>
      <p:sp>
        <p:nvSpPr>
          <p:cNvPr id="7" name="Title 6">
            <a:extLst>
              <a:ext uri="{FF2B5EF4-FFF2-40B4-BE49-F238E27FC236}">
                <a16:creationId xmlns:a16="http://schemas.microsoft.com/office/drawing/2014/main" id="{1E3A253B-C714-0740-8617-7C9333107157}"/>
              </a:ext>
            </a:extLst>
          </p:cNvPr>
          <p:cNvSpPr>
            <a:spLocks noGrp="1"/>
          </p:cNvSpPr>
          <p:nvPr>
            <p:ph type="title"/>
          </p:nvPr>
        </p:nvSpPr>
        <p:spPr/>
        <p:txBody>
          <a:bodyPr/>
          <a:lstStyle/>
          <a:p>
            <a:r>
              <a:rPr lang="en-US" dirty="0"/>
              <a:t>CSUB Package – Capabilities</a:t>
            </a:r>
          </a:p>
        </p:txBody>
      </p:sp>
    </p:spTree>
    <p:extLst>
      <p:ext uri="{BB962C8B-B14F-4D97-AF65-F5344CB8AC3E}">
        <p14:creationId xmlns:p14="http://schemas.microsoft.com/office/powerpoint/2010/main" val="7322841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594701-43D2-8144-A02D-E32B578A82C6}"/>
              </a:ext>
            </a:extLst>
          </p:cNvPr>
          <p:cNvPicPr>
            <a:picLocks noChangeAspect="1"/>
          </p:cNvPicPr>
          <p:nvPr/>
        </p:nvPicPr>
        <p:blipFill>
          <a:blip r:embed="rId2"/>
          <a:stretch>
            <a:fillRect/>
          </a:stretch>
        </p:blipFill>
        <p:spPr>
          <a:xfrm>
            <a:off x="3511296" y="1405043"/>
            <a:ext cx="5169408" cy="1220364"/>
          </a:xfrm>
          <a:prstGeom prst="rect">
            <a:avLst/>
          </a:prstGeom>
        </p:spPr>
      </p:pic>
      <p:pic>
        <p:nvPicPr>
          <p:cNvPr id="8" name="Picture 7">
            <a:extLst>
              <a:ext uri="{FF2B5EF4-FFF2-40B4-BE49-F238E27FC236}">
                <a16:creationId xmlns:a16="http://schemas.microsoft.com/office/drawing/2014/main" id="{8BEA4288-3ACC-FE4A-9F6E-A92570D8885A}"/>
              </a:ext>
            </a:extLst>
          </p:cNvPr>
          <p:cNvPicPr>
            <a:picLocks noChangeAspect="1"/>
          </p:cNvPicPr>
          <p:nvPr/>
        </p:nvPicPr>
        <p:blipFill>
          <a:blip r:embed="rId3"/>
          <a:stretch>
            <a:fillRect/>
          </a:stretch>
        </p:blipFill>
        <p:spPr>
          <a:xfrm>
            <a:off x="4093030" y="5148083"/>
            <a:ext cx="4005943" cy="914400"/>
          </a:xfrm>
          <a:prstGeom prst="rect">
            <a:avLst/>
          </a:prstGeom>
        </p:spPr>
      </p:pic>
      <p:sp>
        <p:nvSpPr>
          <p:cNvPr id="9" name="TextBox 8">
            <a:extLst>
              <a:ext uri="{FF2B5EF4-FFF2-40B4-BE49-F238E27FC236}">
                <a16:creationId xmlns:a16="http://schemas.microsoft.com/office/drawing/2014/main" id="{90D4E09F-B8B0-0042-939C-AAD3B05880AF}"/>
              </a:ext>
            </a:extLst>
          </p:cNvPr>
          <p:cNvSpPr txBox="1"/>
          <p:nvPr/>
        </p:nvSpPr>
        <p:spPr>
          <a:xfrm>
            <a:off x="804263" y="2658143"/>
            <a:ext cx="3970959" cy="913199"/>
          </a:xfrm>
          <a:prstGeom prst="rect">
            <a:avLst/>
          </a:prstGeom>
          <a:noFill/>
        </p:spPr>
        <p:txBody>
          <a:bodyPr wrap="none" rtlCol="0">
            <a:spAutoFit/>
          </a:bodyPr>
          <a:lstStyle/>
          <a:p>
            <a:r>
              <a:rPr lang="en-US" sz="2667" dirty="0">
                <a:solidFill>
                  <a:srgbClr val="FFFF00"/>
                </a:solidFill>
              </a:rPr>
              <a:t>Assuming compaction is </a:t>
            </a:r>
            <a:br>
              <a:rPr lang="en-US" sz="2667" dirty="0">
                <a:solidFill>
                  <a:srgbClr val="FFFF00"/>
                </a:solidFill>
              </a:rPr>
            </a:br>
            <a:r>
              <a:rPr lang="en-US" sz="2667" dirty="0">
                <a:solidFill>
                  <a:srgbClr val="FFFF00"/>
                </a:solidFill>
              </a:rPr>
              <a:t>predominantly vertical</a:t>
            </a:r>
          </a:p>
        </p:txBody>
      </p:sp>
      <p:sp>
        <p:nvSpPr>
          <p:cNvPr id="11" name="TextBox 10">
            <a:extLst>
              <a:ext uri="{FF2B5EF4-FFF2-40B4-BE49-F238E27FC236}">
                <a16:creationId xmlns:a16="http://schemas.microsoft.com/office/drawing/2014/main" id="{930BA6A2-A68B-924F-ACD2-9524807A34A9}"/>
              </a:ext>
            </a:extLst>
          </p:cNvPr>
          <p:cNvSpPr txBox="1"/>
          <p:nvPr/>
        </p:nvSpPr>
        <p:spPr>
          <a:xfrm>
            <a:off x="804263" y="4581865"/>
            <a:ext cx="1117614" cy="502766"/>
          </a:xfrm>
          <a:prstGeom prst="rect">
            <a:avLst/>
          </a:prstGeom>
          <a:noFill/>
        </p:spPr>
        <p:txBody>
          <a:bodyPr wrap="none" rtlCol="0">
            <a:spAutoFit/>
          </a:bodyPr>
          <a:lstStyle/>
          <a:p>
            <a:r>
              <a:rPr lang="en-US" sz="2667" dirty="0">
                <a:solidFill>
                  <a:srgbClr val="FFFF00"/>
                </a:solidFill>
              </a:rPr>
              <a:t>where</a:t>
            </a:r>
          </a:p>
        </p:txBody>
      </p:sp>
      <p:pic>
        <p:nvPicPr>
          <p:cNvPr id="12" name="Picture 11">
            <a:extLst>
              <a:ext uri="{FF2B5EF4-FFF2-40B4-BE49-F238E27FC236}">
                <a16:creationId xmlns:a16="http://schemas.microsoft.com/office/drawing/2014/main" id="{E846BDC5-7804-0145-8BE6-8F15F554499E}"/>
              </a:ext>
            </a:extLst>
          </p:cNvPr>
          <p:cNvPicPr>
            <a:picLocks noChangeAspect="1"/>
          </p:cNvPicPr>
          <p:nvPr/>
        </p:nvPicPr>
        <p:blipFill>
          <a:blip r:embed="rId4"/>
          <a:stretch>
            <a:fillRect/>
          </a:stretch>
        </p:blipFill>
        <p:spPr>
          <a:xfrm>
            <a:off x="4916906" y="3634728"/>
            <a:ext cx="2358189" cy="914400"/>
          </a:xfrm>
          <a:prstGeom prst="rect">
            <a:avLst/>
          </a:prstGeom>
        </p:spPr>
      </p:pic>
      <p:pic>
        <p:nvPicPr>
          <p:cNvPr id="2" name="Picture 1">
            <a:extLst>
              <a:ext uri="{FF2B5EF4-FFF2-40B4-BE49-F238E27FC236}">
                <a16:creationId xmlns:a16="http://schemas.microsoft.com/office/drawing/2014/main" id="{13A9BA22-5E71-0840-9A81-89C4ADEDA40F}"/>
              </a:ext>
            </a:extLst>
          </p:cNvPr>
          <p:cNvPicPr>
            <a:picLocks noChangeAspect="1"/>
          </p:cNvPicPr>
          <p:nvPr/>
        </p:nvPicPr>
        <p:blipFill>
          <a:blip r:embed="rId5"/>
          <a:stretch>
            <a:fillRect/>
          </a:stretch>
        </p:blipFill>
        <p:spPr>
          <a:xfrm>
            <a:off x="3521629" y="1425707"/>
            <a:ext cx="2794459" cy="507368"/>
          </a:xfrm>
          <a:prstGeom prst="rect">
            <a:avLst/>
          </a:prstGeom>
        </p:spPr>
      </p:pic>
      <p:sp>
        <p:nvSpPr>
          <p:cNvPr id="4" name="Title 3">
            <a:extLst>
              <a:ext uri="{FF2B5EF4-FFF2-40B4-BE49-F238E27FC236}">
                <a16:creationId xmlns:a16="http://schemas.microsoft.com/office/drawing/2014/main" id="{4672B51A-846E-5442-9125-C15FF5A05F3E}"/>
              </a:ext>
            </a:extLst>
          </p:cNvPr>
          <p:cNvSpPr>
            <a:spLocks noGrp="1"/>
          </p:cNvSpPr>
          <p:nvPr>
            <p:ph type="title"/>
          </p:nvPr>
        </p:nvSpPr>
        <p:spPr/>
        <p:txBody>
          <a:bodyPr/>
          <a:lstStyle/>
          <a:p>
            <a:r>
              <a:rPr lang="en-US" dirty="0"/>
              <a:t>CSUB Package – theory </a:t>
            </a:r>
          </a:p>
        </p:txBody>
      </p:sp>
    </p:spTree>
    <p:extLst>
      <p:ext uri="{BB962C8B-B14F-4D97-AF65-F5344CB8AC3E}">
        <p14:creationId xmlns:p14="http://schemas.microsoft.com/office/powerpoint/2010/main" val="114329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2AADCA-7076-2A49-A0D1-454183287D03}"/>
              </a:ext>
            </a:extLst>
          </p:cNvPr>
          <p:cNvSpPr>
            <a:spLocks noGrp="1"/>
          </p:cNvSpPr>
          <p:nvPr>
            <p:ph type="title"/>
          </p:nvPr>
        </p:nvSpPr>
        <p:spPr/>
        <p:txBody>
          <a:bodyPr/>
          <a:lstStyle/>
          <a:p>
            <a:r>
              <a:rPr lang="en-US" dirty="0"/>
              <a:t>CSUB Package – theory </a:t>
            </a:r>
          </a:p>
        </p:txBody>
      </p:sp>
      <p:grpSp>
        <p:nvGrpSpPr>
          <p:cNvPr id="5" name="Group 4">
            <a:extLst>
              <a:ext uri="{FF2B5EF4-FFF2-40B4-BE49-F238E27FC236}">
                <a16:creationId xmlns:a16="http://schemas.microsoft.com/office/drawing/2014/main" id="{F0335337-5D6A-7F47-95AD-276A6F98E31E}"/>
              </a:ext>
            </a:extLst>
          </p:cNvPr>
          <p:cNvGrpSpPr/>
          <p:nvPr/>
        </p:nvGrpSpPr>
        <p:grpSpPr>
          <a:xfrm>
            <a:off x="1080390" y="1266506"/>
            <a:ext cx="10031223" cy="5266841"/>
            <a:chOff x="169234" y="949879"/>
            <a:chExt cx="7523417" cy="3950131"/>
          </a:xfrm>
        </p:grpSpPr>
        <p:pic>
          <p:nvPicPr>
            <p:cNvPr id="13" name="Picture 12">
              <a:extLst>
                <a:ext uri="{FF2B5EF4-FFF2-40B4-BE49-F238E27FC236}">
                  <a16:creationId xmlns:a16="http://schemas.microsoft.com/office/drawing/2014/main" id="{3BE9E531-A68F-AF41-A665-684C3122D81B}"/>
                </a:ext>
              </a:extLst>
            </p:cNvPr>
            <p:cNvPicPr>
              <a:picLocks noChangeAspect="1"/>
            </p:cNvPicPr>
            <p:nvPr/>
          </p:nvPicPr>
          <p:blipFill>
            <a:blip r:embed="rId2"/>
            <a:stretch>
              <a:fillRect/>
            </a:stretch>
          </p:blipFill>
          <p:spPr>
            <a:xfrm>
              <a:off x="169234" y="1758955"/>
              <a:ext cx="3877056" cy="915273"/>
            </a:xfrm>
            <a:prstGeom prst="rect">
              <a:avLst/>
            </a:prstGeom>
          </p:spPr>
        </p:pic>
        <p:pic>
          <p:nvPicPr>
            <p:cNvPr id="14" name="Picture 13">
              <a:extLst>
                <a:ext uri="{FF2B5EF4-FFF2-40B4-BE49-F238E27FC236}">
                  <a16:creationId xmlns:a16="http://schemas.microsoft.com/office/drawing/2014/main" id="{CEBB7BAC-CC09-7946-9873-BD61665A67B8}"/>
                </a:ext>
              </a:extLst>
            </p:cNvPr>
            <p:cNvPicPr>
              <a:picLocks noChangeAspect="1"/>
            </p:cNvPicPr>
            <p:nvPr/>
          </p:nvPicPr>
          <p:blipFill>
            <a:blip r:embed="rId3"/>
            <a:stretch>
              <a:fillRect/>
            </a:stretch>
          </p:blipFill>
          <p:spPr>
            <a:xfrm>
              <a:off x="1223441" y="3431219"/>
              <a:ext cx="1768642" cy="685800"/>
            </a:xfrm>
            <a:prstGeom prst="rect">
              <a:avLst/>
            </a:prstGeom>
          </p:spPr>
        </p:pic>
        <p:grpSp>
          <p:nvGrpSpPr>
            <p:cNvPr id="2" name="Group 1">
              <a:extLst>
                <a:ext uri="{FF2B5EF4-FFF2-40B4-BE49-F238E27FC236}">
                  <a16:creationId xmlns:a16="http://schemas.microsoft.com/office/drawing/2014/main" id="{4039CC20-6A8F-C04A-9E28-FD4079B30FE7}"/>
                </a:ext>
              </a:extLst>
            </p:cNvPr>
            <p:cNvGrpSpPr/>
            <p:nvPr/>
          </p:nvGrpSpPr>
          <p:grpSpPr>
            <a:xfrm>
              <a:off x="4227548" y="949879"/>
              <a:ext cx="3465103" cy="3950131"/>
              <a:chOff x="4227548" y="949879"/>
              <a:chExt cx="3465103" cy="3950131"/>
            </a:xfrm>
          </p:grpSpPr>
          <p:pic>
            <p:nvPicPr>
              <p:cNvPr id="4" name="Picture 3" descr="A close up of a map&#10;&#10;Description automatically generated">
                <a:extLst>
                  <a:ext uri="{FF2B5EF4-FFF2-40B4-BE49-F238E27FC236}">
                    <a16:creationId xmlns:a16="http://schemas.microsoft.com/office/drawing/2014/main" id="{183BBBFE-A1A7-BC44-BEA4-6AFE48E97D81}"/>
                  </a:ext>
                </a:extLst>
              </p:cNvPr>
              <p:cNvPicPr>
                <a:picLocks noChangeAspect="1"/>
              </p:cNvPicPr>
              <p:nvPr/>
            </p:nvPicPr>
            <p:blipFill rotWithShape="1">
              <a:blip r:embed="rId4">
                <a:extLst>
                  <a:ext uri="{28A0092B-C50C-407E-A947-70E740481C1C}">
                    <a14:useLocalDpi xmlns:a14="http://schemas.microsoft.com/office/drawing/2010/main" val="0"/>
                  </a:ext>
                </a:extLst>
              </a:blip>
              <a:srcRect r="56604"/>
              <a:stretch/>
            </p:blipFill>
            <p:spPr>
              <a:xfrm>
                <a:off x="4227548" y="949879"/>
                <a:ext cx="2057015" cy="3950131"/>
              </a:xfrm>
              <a:prstGeom prst="rect">
                <a:avLst/>
              </a:prstGeom>
            </p:spPr>
          </p:pic>
          <p:pic>
            <p:nvPicPr>
              <p:cNvPr id="9" name="Picture 8" descr="A close up of a map&#10;&#10;Description automatically generated">
                <a:extLst>
                  <a:ext uri="{FF2B5EF4-FFF2-40B4-BE49-F238E27FC236}">
                    <a16:creationId xmlns:a16="http://schemas.microsoft.com/office/drawing/2014/main" id="{D098BEAC-6178-1B4A-9F51-CFA5ED6B0E82}"/>
                  </a:ext>
                </a:extLst>
              </p:cNvPr>
              <p:cNvPicPr>
                <a:picLocks noChangeAspect="1"/>
              </p:cNvPicPr>
              <p:nvPr/>
            </p:nvPicPr>
            <p:blipFill rotWithShape="1">
              <a:blip r:embed="rId4">
                <a:extLst>
                  <a:ext uri="{28A0092B-C50C-407E-A947-70E740481C1C}">
                    <a14:useLocalDpi xmlns:a14="http://schemas.microsoft.com/office/drawing/2010/main" val="0"/>
                  </a:ext>
                </a:extLst>
              </a:blip>
              <a:srcRect l="70294"/>
              <a:stretch/>
            </p:blipFill>
            <p:spPr>
              <a:xfrm>
                <a:off x="6284563" y="949879"/>
                <a:ext cx="1408088" cy="3950131"/>
              </a:xfrm>
              <a:prstGeom prst="rect">
                <a:avLst/>
              </a:prstGeom>
            </p:spPr>
          </p:pic>
        </p:grpSp>
      </p:grpSp>
    </p:spTree>
    <p:extLst>
      <p:ext uri="{BB962C8B-B14F-4D97-AF65-F5344CB8AC3E}">
        <p14:creationId xmlns:p14="http://schemas.microsoft.com/office/powerpoint/2010/main" val="1497843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E00875-5CAC-7943-A9D9-2B3388B4BBE0}"/>
              </a:ext>
            </a:extLst>
          </p:cNvPr>
          <p:cNvSpPr>
            <a:spLocks noGrp="1"/>
          </p:cNvSpPr>
          <p:nvPr>
            <p:ph type="title"/>
          </p:nvPr>
        </p:nvSpPr>
        <p:spPr/>
        <p:txBody>
          <a:bodyPr/>
          <a:lstStyle/>
          <a:p>
            <a:r>
              <a:rPr lang="en-US" dirty="0"/>
              <a:t>MODFLOW 6 Framework</a:t>
            </a:r>
          </a:p>
        </p:txBody>
      </p:sp>
      <p:sp>
        <p:nvSpPr>
          <p:cNvPr id="3" name="Text Placeholder 2">
            <a:extLst>
              <a:ext uri="{FF2B5EF4-FFF2-40B4-BE49-F238E27FC236}">
                <a16:creationId xmlns:a16="http://schemas.microsoft.com/office/drawing/2014/main" id="{75B73D3F-8276-9648-9A43-04A70AD55E63}"/>
              </a:ext>
            </a:extLst>
          </p:cNvPr>
          <p:cNvSpPr>
            <a:spLocks noGrp="1"/>
          </p:cNvSpPr>
          <p:nvPr>
            <p:ph type="body" idx="1"/>
          </p:nvPr>
        </p:nvSpPr>
        <p:spPr>
          <a:xfrm>
            <a:off x="2154239" y="1143000"/>
            <a:ext cx="3868737" cy="823912"/>
          </a:xfrm>
        </p:spPr>
        <p:txBody>
          <a:bodyPr/>
          <a:lstStyle/>
          <a:p>
            <a:r>
              <a:rPr lang="en-US" dirty="0"/>
              <a:t>Advantages</a:t>
            </a:r>
          </a:p>
        </p:txBody>
      </p:sp>
      <p:sp>
        <p:nvSpPr>
          <p:cNvPr id="2" name="Content Placeholder 1">
            <a:extLst>
              <a:ext uri="{FF2B5EF4-FFF2-40B4-BE49-F238E27FC236}">
                <a16:creationId xmlns:a16="http://schemas.microsoft.com/office/drawing/2014/main" id="{2636742D-21A6-0A46-BCE8-95273ADAF2C3}"/>
              </a:ext>
            </a:extLst>
          </p:cNvPr>
          <p:cNvSpPr>
            <a:spLocks noGrp="1"/>
          </p:cNvSpPr>
          <p:nvPr>
            <p:ph sz="half" idx="2"/>
          </p:nvPr>
        </p:nvSpPr>
        <p:spPr>
          <a:xfrm>
            <a:off x="1600201" y="1966912"/>
            <a:ext cx="4422775" cy="3684588"/>
          </a:xfrm>
        </p:spPr>
        <p:txBody>
          <a:bodyPr/>
          <a:lstStyle/>
          <a:p>
            <a:pPr lvl="1"/>
            <a:r>
              <a:rPr lang="en-US" sz="1800" dirty="0"/>
              <a:t>Models are independent</a:t>
            </a:r>
          </a:p>
          <a:p>
            <a:pPr lvl="2"/>
            <a:r>
              <a:rPr lang="en-US" sz="1400" dirty="0"/>
              <a:t>Models can have their own resolution </a:t>
            </a:r>
          </a:p>
          <a:p>
            <a:pPr lvl="2"/>
            <a:r>
              <a:rPr lang="en-US" sz="1400" dirty="0"/>
              <a:t>Models can be developed separately</a:t>
            </a:r>
          </a:p>
          <a:p>
            <a:pPr lvl="2"/>
            <a:r>
              <a:rPr lang="en-US" sz="1400" dirty="0"/>
              <a:t>Models can run independently</a:t>
            </a:r>
          </a:p>
          <a:p>
            <a:pPr lvl="1"/>
            <a:r>
              <a:rPr lang="en-US" sz="1800" dirty="0"/>
              <a:t>Models can be tightly coupled at the matrix level</a:t>
            </a:r>
          </a:p>
          <a:p>
            <a:pPr lvl="1"/>
            <a:r>
              <a:rPr lang="en-US" sz="1800" dirty="0"/>
              <a:t>Input and output is standardized</a:t>
            </a:r>
          </a:p>
          <a:p>
            <a:pPr lvl="1"/>
            <a:r>
              <a:rPr lang="en-US" sz="1800" dirty="0"/>
              <a:t>Model / package approach is highly modular and extensible</a:t>
            </a:r>
          </a:p>
          <a:p>
            <a:pPr lvl="1"/>
            <a:r>
              <a:rPr lang="en-US" sz="1800" dirty="0"/>
              <a:t>Platform independent, can run on a supercomputer or a Raspberry Pi</a:t>
            </a:r>
          </a:p>
        </p:txBody>
      </p:sp>
      <p:sp>
        <p:nvSpPr>
          <p:cNvPr id="5" name="Text Placeholder 4">
            <a:extLst>
              <a:ext uri="{FF2B5EF4-FFF2-40B4-BE49-F238E27FC236}">
                <a16:creationId xmlns:a16="http://schemas.microsoft.com/office/drawing/2014/main" id="{F0CBF40F-F3C7-0847-8B42-0CEA11DD2322}"/>
              </a:ext>
            </a:extLst>
          </p:cNvPr>
          <p:cNvSpPr>
            <a:spLocks noGrp="1"/>
          </p:cNvSpPr>
          <p:nvPr>
            <p:ph type="body" sz="quarter" idx="3"/>
          </p:nvPr>
        </p:nvSpPr>
        <p:spPr>
          <a:xfrm>
            <a:off x="6153150" y="1143000"/>
            <a:ext cx="3887788" cy="823912"/>
          </a:xfrm>
        </p:spPr>
        <p:txBody>
          <a:bodyPr/>
          <a:lstStyle/>
          <a:p>
            <a:r>
              <a:rPr lang="en-US" dirty="0"/>
              <a:t>Disadvantages</a:t>
            </a:r>
          </a:p>
        </p:txBody>
      </p:sp>
      <p:sp>
        <p:nvSpPr>
          <p:cNvPr id="16" name="Content Placeholder 15">
            <a:extLst>
              <a:ext uri="{FF2B5EF4-FFF2-40B4-BE49-F238E27FC236}">
                <a16:creationId xmlns:a16="http://schemas.microsoft.com/office/drawing/2014/main" id="{47C788B9-AA81-9742-86EC-2D6BACF13FC8}"/>
              </a:ext>
            </a:extLst>
          </p:cNvPr>
          <p:cNvSpPr>
            <a:spLocks noGrp="1"/>
          </p:cNvSpPr>
          <p:nvPr>
            <p:ph sz="quarter" idx="4"/>
          </p:nvPr>
        </p:nvSpPr>
        <p:spPr>
          <a:xfrm>
            <a:off x="6153150" y="1966912"/>
            <a:ext cx="4286250" cy="3684588"/>
          </a:xfrm>
        </p:spPr>
        <p:txBody>
          <a:bodyPr/>
          <a:lstStyle/>
          <a:p>
            <a:pPr lvl="1"/>
            <a:r>
              <a:rPr lang="en-US" sz="1800" dirty="0"/>
              <a:t>Models must be programmed to work in the framework</a:t>
            </a:r>
          </a:p>
          <a:p>
            <a:pPr lvl="1"/>
            <a:r>
              <a:rPr lang="en-US" sz="1800" dirty="0"/>
              <a:t>Framework primarily tested for groundwater</a:t>
            </a:r>
          </a:p>
          <a:p>
            <a:pPr lvl="1"/>
            <a:r>
              <a:rPr lang="en-US" sz="1800" dirty="0"/>
              <a:t>Framework has been applied to models with an implicit formulation</a:t>
            </a:r>
          </a:p>
          <a:p>
            <a:pPr lvl="1"/>
            <a:r>
              <a:rPr lang="en-US" sz="1800" dirty="0"/>
              <a:t>Framework requires dedicated maintenance and support</a:t>
            </a:r>
          </a:p>
          <a:p>
            <a:pPr marL="0" indent="0">
              <a:buNone/>
            </a:pPr>
            <a:endParaRPr lang="en-US" sz="4000" dirty="0"/>
          </a:p>
        </p:txBody>
      </p:sp>
    </p:spTree>
    <p:extLst>
      <p:ext uri="{BB962C8B-B14F-4D97-AF65-F5344CB8AC3E}">
        <p14:creationId xmlns:p14="http://schemas.microsoft.com/office/powerpoint/2010/main" val="3492824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1E06E-611D-144A-B24A-A8E9005232D0}"/>
              </a:ext>
            </a:extLst>
          </p:cNvPr>
          <p:cNvSpPr>
            <a:spLocks noGrp="1"/>
          </p:cNvSpPr>
          <p:nvPr>
            <p:ph type="title"/>
          </p:nvPr>
        </p:nvSpPr>
        <p:spPr>
          <a:xfrm>
            <a:off x="609602" y="503561"/>
            <a:ext cx="10968567" cy="762944"/>
          </a:xfrm>
        </p:spPr>
        <p:txBody>
          <a:bodyPr/>
          <a:lstStyle/>
          <a:p>
            <a:r>
              <a:rPr lang="en-US" dirty="0"/>
              <a:t>CSUB Package  – input</a:t>
            </a:r>
          </a:p>
        </p:txBody>
      </p:sp>
      <p:pic>
        <p:nvPicPr>
          <p:cNvPr id="6" name="Picture 5">
            <a:extLst>
              <a:ext uri="{FF2B5EF4-FFF2-40B4-BE49-F238E27FC236}">
                <a16:creationId xmlns:a16="http://schemas.microsoft.com/office/drawing/2014/main" id="{E8A200FD-BCDC-244C-8804-4F79DF83F1C9}"/>
              </a:ext>
            </a:extLst>
          </p:cNvPr>
          <p:cNvPicPr>
            <a:picLocks noChangeAspect="1"/>
          </p:cNvPicPr>
          <p:nvPr/>
        </p:nvPicPr>
        <p:blipFill rotWithShape="1">
          <a:blip r:embed="rId2"/>
          <a:srcRect b="14558"/>
          <a:stretch/>
        </p:blipFill>
        <p:spPr>
          <a:xfrm>
            <a:off x="707146" y="1461886"/>
            <a:ext cx="10777708" cy="4581676"/>
          </a:xfrm>
          <a:prstGeom prst="rect">
            <a:avLst/>
          </a:prstGeom>
        </p:spPr>
      </p:pic>
    </p:spTree>
    <p:extLst>
      <p:ext uri="{BB962C8B-B14F-4D97-AF65-F5344CB8AC3E}">
        <p14:creationId xmlns:p14="http://schemas.microsoft.com/office/powerpoint/2010/main" val="2937984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D6E2E-E2DA-BC4A-8653-C6C91723EEAA}"/>
              </a:ext>
            </a:extLst>
          </p:cNvPr>
          <p:cNvSpPr>
            <a:spLocks noGrp="1"/>
          </p:cNvSpPr>
          <p:nvPr>
            <p:ph type="title"/>
          </p:nvPr>
        </p:nvSpPr>
        <p:spPr/>
        <p:txBody>
          <a:bodyPr/>
          <a:lstStyle/>
          <a:p>
            <a:r>
              <a:rPr lang="en-US" dirty="0"/>
              <a:t>CSUB Package – input options</a:t>
            </a:r>
          </a:p>
        </p:txBody>
      </p:sp>
      <p:sp>
        <p:nvSpPr>
          <p:cNvPr id="3" name="Content Placeholder 2">
            <a:extLst>
              <a:ext uri="{FF2B5EF4-FFF2-40B4-BE49-F238E27FC236}">
                <a16:creationId xmlns:a16="http://schemas.microsoft.com/office/drawing/2014/main" id="{1EE9CBC4-3B5C-C745-852F-D5B819DACFEA}"/>
              </a:ext>
            </a:extLst>
          </p:cNvPr>
          <p:cNvSpPr>
            <a:spLocks noGrp="1"/>
          </p:cNvSpPr>
          <p:nvPr>
            <p:ph idx="1"/>
          </p:nvPr>
        </p:nvSpPr>
        <p:spPr>
          <a:xfrm>
            <a:off x="605368" y="1401363"/>
            <a:ext cx="10972800" cy="5105671"/>
          </a:xfrm>
        </p:spPr>
        <p:txBody>
          <a:bodyPr/>
          <a:lstStyle/>
          <a:p>
            <a:r>
              <a:rPr lang="en-US" dirty="0"/>
              <a:t>Head-based formulation</a:t>
            </a:r>
          </a:p>
          <a:p>
            <a:r>
              <a:rPr lang="en-US" dirty="0"/>
              <a:t>Compaction dependent porosity/void ratio and thickness for no-delay beds</a:t>
            </a:r>
          </a:p>
          <a:p>
            <a:r>
              <a:rPr lang="en-US" dirty="0"/>
              <a:t>Specify interbed thickness as a fraction of cell thickness</a:t>
            </a:r>
          </a:p>
          <a:p>
            <a:r>
              <a:rPr lang="en-US" dirty="0"/>
              <a:t>Time-varying geostatic stress above model</a:t>
            </a:r>
          </a:p>
          <a:p>
            <a:endParaRPr lang="en-US" dirty="0"/>
          </a:p>
          <a:p>
            <a:endParaRPr lang="en-US" dirty="0"/>
          </a:p>
        </p:txBody>
      </p:sp>
      <p:grpSp>
        <p:nvGrpSpPr>
          <p:cNvPr id="6" name="Group 5">
            <a:extLst>
              <a:ext uri="{FF2B5EF4-FFF2-40B4-BE49-F238E27FC236}">
                <a16:creationId xmlns:a16="http://schemas.microsoft.com/office/drawing/2014/main" id="{10F4B6A3-24B3-FF40-8CA7-CE2239542247}"/>
              </a:ext>
            </a:extLst>
          </p:cNvPr>
          <p:cNvGrpSpPr/>
          <p:nvPr/>
        </p:nvGrpSpPr>
        <p:grpSpPr>
          <a:xfrm>
            <a:off x="2042220" y="5138776"/>
            <a:ext cx="8107561" cy="1199909"/>
            <a:chOff x="1531664" y="3854082"/>
            <a:chExt cx="6080671" cy="899932"/>
          </a:xfrm>
        </p:grpSpPr>
        <p:pic>
          <p:nvPicPr>
            <p:cNvPr id="4" name="Picture 3">
              <a:extLst>
                <a:ext uri="{FF2B5EF4-FFF2-40B4-BE49-F238E27FC236}">
                  <a16:creationId xmlns:a16="http://schemas.microsoft.com/office/drawing/2014/main" id="{C9FFF80F-C4AD-4F4D-A39F-02A5B73B17AC}"/>
                </a:ext>
              </a:extLst>
            </p:cNvPr>
            <p:cNvPicPr>
              <a:picLocks noChangeAspect="1"/>
            </p:cNvPicPr>
            <p:nvPr/>
          </p:nvPicPr>
          <p:blipFill>
            <a:blip r:embed="rId2"/>
            <a:stretch>
              <a:fillRect/>
            </a:stretch>
          </p:blipFill>
          <p:spPr>
            <a:xfrm>
              <a:off x="1531664" y="4085080"/>
              <a:ext cx="6080671" cy="668934"/>
            </a:xfrm>
            <a:prstGeom prst="rect">
              <a:avLst/>
            </a:prstGeom>
          </p:spPr>
        </p:pic>
        <p:pic>
          <p:nvPicPr>
            <p:cNvPr id="5" name="Picture 4">
              <a:extLst>
                <a:ext uri="{FF2B5EF4-FFF2-40B4-BE49-F238E27FC236}">
                  <a16:creationId xmlns:a16="http://schemas.microsoft.com/office/drawing/2014/main" id="{F1961837-96DC-E542-9C9D-5026EB2FC09E}"/>
                </a:ext>
              </a:extLst>
            </p:cNvPr>
            <p:cNvPicPr>
              <a:picLocks noChangeAspect="1"/>
            </p:cNvPicPr>
            <p:nvPr/>
          </p:nvPicPr>
          <p:blipFill rotWithShape="1">
            <a:blip r:embed="rId3"/>
            <a:srcRect t="91151"/>
            <a:stretch/>
          </p:blipFill>
          <p:spPr>
            <a:xfrm>
              <a:off x="1531664" y="3854082"/>
              <a:ext cx="6080671" cy="267719"/>
            </a:xfrm>
            <a:prstGeom prst="rect">
              <a:avLst/>
            </a:prstGeom>
          </p:spPr>
        </p:pic>
      </p:grpSp>
    </p:spTree>
    <p:extLst>
      <p:ext uri="{BB962C8B-B14F-4D97-AF65-F5344CB8AC3E}">
        <p14:creationId xmlns:p14="http://schemas.microsoft.com/office/powerpoint/2010/main" val="2286380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0A3A6FA-DC87-C94B-8294-8D2B6C26115B}"/>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pic>
        <p:nvPicPr>
          <p:cNvPr id="3" name="Picture 2">
            <a:extLst>
              <a:ext uri="{FF2B5EF4-FFF2-40B4-BE49-F238E27FC236}">
                <a16:creationId xmlns:a16="http://schemas.microsoft.com/office/drawing/2014/main" id="{D927EF89-363D-9D4A-AAF8-535C177163D0}"/>
              </a:ext>
            </a:extLst>
          </p:cNvPr>
          <p:cNvPicPr>
            <a:picLocks noChangeAspect="1"/>
          </p:cNvPicPr>
          <p:nvPr/>
        </p:nvPicPr>
        <p:blipFill>
          <a:blip r:embed="rId3"/>
          <a:stretch>
            <a:fillRect/>
          </a:stretch>
        </p:blipFill>
        <p:spPr>
          <a:xfrm>
            <a:off x="-34344" y="0"/>
            <a:ext cx="6223000" cy="3200400"/>
          </a:xfrm>
          <a:prstGeom prst="rect">
            <a:avLst/>
          </a:prstGeom>
          <a:solidFill>
            <a:schemeClr val="bg1"/>
          </a:solidFill>
        </p:spPr>
      </p:pic>
      <p:pic>
        <p:nvPicPr>
          <p:cNvPr id="15" name="Picture 14">
            <a:extLst>
              <a:ext uri="{FF2B5EF4-FFF2-40B4-BE49-F238E27FC236}">
                <a16:creationId xmlns:a16="http://schemas.microsoft.com/office/drawing/2014/main" id="{6AA04C65-BA8F-1B46-9F00-C2CC0DA4DD23}"/>
              </a:ext>
            </a:extLst>
          </p:cNvPr>
          <p:cNvPicPr>
            <a:picLocks noChangeAspect="1"/>
          </p:cNvPicPr>
          <p:nvPr/>
        </p:nvPicPr>
        <p:blipFill>
          <a:blip r:embed="rId4"/>
          <a:stretch>
            <a:fillRect/>
          </a:stretch>
        </p:blipFill>
        <p:spPr>
          <a:xfrm>
            <a:off x="746706" y="3191207"/>
            <a:ext cx="4660900" cy="3657600"/>
          </a:xfrm>
          <a:prstGeom prst="rect">
            <a:avLst/>
          </a:prstGeom>
          <a:solidFill>
            <a:schemeClr val="bg1"/>
          </a:solidFill>
        </p:spPr>
      </p:pic>
      <p:sp>
        <p:nvSpPr>
          <p:cNvPr id="7" name="Content Placeholder 2">
            <a:extLst>
              <a:ext uri="{FF2B5EF4-FFF2-40B4-BE49-F238E27FC236}">
                <a16:creationId xmlns:a16="http://schemas.microsoft.com/office/drawing/2014/main" id="{CA8ADD70-F59B-E242-9CB1-7130A664F942}"/>
              </a:ext>
            </a:extLst>
          </p:cNvPr>
          <p:cNvSpPr txBox="1">
            <a:spLocks/>
          </p:cNvSpPr>
          <p:nvPr/>
        </p:nvSpPr>
        <p:spPr>
          <a:xfrm>
            <a:off x="6248400" y="371878"/>
            <a:ext cx="5943600" cy="6114245"/>
          </a:xfrm>
          <a:prstGeom prst="rect">
            <a:avLst/>
          </a:prstGeom>
        </p:spPr>
        <p:txBody>
          <a:bodyPr/>
          <a:lst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a:lstStyle>
          <a:p>
            <a:pPr marL="306910" indent="-306910">
              <a:spcAft>
                <a:spcPts val="800"/>
              </a:spcAft>
              <a:buFont typeface="Arial" panose="020B0604020202020204" pitchFamily="34" charset="0"/>
              <a:buChar char="•"/>
            </a:pPr>
            <a:r>
              <a:rPr lang="en-US" sz="1800" dirty="0"/>
              <a:t>One-dimensional column problem simulating extensometer observations</a:t>
            </a:r>
          </a:p>
          <a:p>
            <a:pPr marL="306910" indent="-306910">
              <a:spcAft>
                <a:spcPts val="800"/>
              </a:spcAft>
              <a:buFont typeface="Arial" panose="020B0604020202020204" pitchFamily="34" charset="0"/>
              <a:buChar char="•"/>
            </a:pPr>
            <a:r>
              <a:rPr lang="en-US" sz="1800" dirty="0"/>
              <a:t>Sneed (2008) model used head-based formulation (SUB package)</a:t>
            </a:r>
          </a:p>
          <a:p>
            <a:pPr marL="306910" indent="-306910">
              <a:spcAft>
                <a:spcPts val="800"/>
              </a:spcAft>
              <a:buFont typeface="Arial" panose="020B0604020202020204" pitchFamily="34" charset="0"/>
              <a:buChar char="•"/>
            </a:pPr>
            <a:r>
              <a:rPr lang="en-US" sz="1800" dirty="0"/>
              <a:t>Combination of no-delay and delay interbeds</a:t>
            </a:r>
          </a:p>
          <a:p>
            <a:pPr marL="306910" indent="-306910">
              <a:spcAft>
                <a:spcPts val="800"/>
              </a:spcAft>
              <a:buFont typeface="Arial" panose="020B0604020202020204" pitchFamily="34" charset="0"/>
              <a:buChar char="•"/>
            </a:pPr>
            <a:r>
              <a:rPr lang="en-US" sz="1800" dirty="0"/>
              <a:t>Elastic compressibility of coarse-grained materials and water compressibility simulated</a:t>
            </a:r>
          </a:p>
          <a:p>
            <a:pPr marL="306910" indent="-306910">
              <a:spcAft>
                <a:spcPts val="800"/>
              </a:spcAft>
              <a:buFont typeface="Arial" panose="020B0604020202020204" pitchFamily="34" charset="0"/>
              <a:buChar char="•"/>
            </a:pPr>
            <a:r>
              <a:rPr lang="en-US" sz="1800" dirty="0"/>
              <a:t>Specified water-levels used to simulate historic water-level changes</a:t>
            </a:r>
          </a:p>
          <a:p>
            <a:pPr marL="306910" indent="-306910">
              <a:spcAft>
                <a:spcPts val="800"/>
              </a:spcAft>
              <a:buFont typeface="Arial" panose="020B0604020202020204" pitchFamily="34" charset="0"/>
              <a:buChar char="•"/>
            </a:pPr>
            <a:r>
              <a:rPr lang="en-US" sz="1800" dirty="0"/>
              <a:t>Calibrated using PEST++</a:t>
            </a:r>
          </a:p>
          <a:p>
            <a:pPr marL="914377" lvl="1" indent="-304792">
              <a:spcAft>
                <a:spcPts val="800"/>
              </a:spcAft>
              <a:buFont typeface="Arial" panose="020B0604020202020204" pitchFamily="34" charset="0"/>
              <a:buChar char="•"/>
            </a:pPr>
            <a:r>
              <a:rPr lang="en-US" sz="1800" dirty="0"/>
              <a:t>Calibrated to simulated compaction from head-based results</a:t>
            </a:r>
          </a:p>
          <a:p>
            <a:pPr marL="914377" lvl="1" indent="-304792">
              <a:spcAft>
                <a:spcPts val="800"/>
              </a:spcAft>
              <a:buFont typeface="Arial" panose="020B0604020202020204" pitchFamily="34" charset="0"/>
              <a:buChar char="•"/>
            </a:pPr>
            <a:r>
              <a:rPr lang="en-US" sz="1800" dirty="0"/>
              <a:t>Calibrated inelastic specific storage with tied elastic specific storage and original multiplier </a:t>
            </a:r>
          </a:p>
          <a:p>
            <a:pPr marL="914377" lvl="1" indent="-304792">
              <a:spcAft>
                <a:spcPts val="800"/>
              </a:spcAft>
              <a:buFont typeface="Arial" panose="020B0604020202020204" pitchFamily="34" charset="0"/>
              <a:buChar char="•"/>
            </a:pPr>
            <a:r>
              <a:rPr lang="en-US" sz="1800" dirty="0"/>
              <a:t>Coarse-grained elastic specific storage insensitive</a:t>
            </a:r>
          </a:p>
        </p:txBody>
      </p:sp>
    </p:spTree>
    <p:extLst>
      <p:ext uri="{BB962C8B-B14F-4D97-AF65-F5344CB8AC3E}">
        <p14:creationId xmlns:p14="http://schemas.microsoft.com/office/powerpoint/2010/main" val="27768881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E1F4ED7-872E-2E46-8105-CD163581D8A6}"/>
              </a:ext>
            </a:extLst>
          </p:cNvPr>
          <p:cNvSpPr/>
          <p:nvPr/>
        </p:nvSpPr>
        <p:spPr bwMode="auto">
          <a:xfrm>
            <a:off x="1" y="6044773"/>
            <a:ext cx="1841241" cy="813228"/>
          </a:xfrm>
          <a:prstGeom prst="rect">
            <a:avLst/>
          </a:prstGeom>
          <a:solidFill>
            <a:srgbClr val="033056"/>
          </a:solidFill>
          <a:ln w="12700"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a:endParaRPr lang="en-US" sz="4267"/>
          </a:p>
        </p:txBody>
      </p:sp>
      <p:sp>
        <p:nvSpPr>
          <p:cNvPr id="6" name="Title 5">
            <a:extLst>
              <a:ext uri="{FF2B5EF4-FFF2-40B4-BE49-F238E27FC236}">
                <a16:creationId xmlns:a16="http://schemas.microsoft.com/office/drawing/2014/main" id="{24971116-0656-1F4B-8D33-D316BE097E5E}"/>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5C8A5F29-24D0-104F-AFD6-A1DFFDB51BB3}"/>
              </a:ext>
            </a:extLst>
          </p:cNvPr>
          <p:cNvPicPr>
            <a:picLocks noChangeAspect="1"/>
          </p:cNvPicPr>
          <p:nvPr/>
        </p:nvPicPr>
        <p:blipFill>
          <a:blip r:embed="rId2"/>
          <a:stretch>
            <a:fillRect/>
          </a:stretch>
        </p:blipFill>
        <p:spPr>
          <a:xfrm>
            <a:off x="5969000" y="1282700"/>
            <a:ext cx="6223000" cy="4292600"/>
          </a:xfrm>
          <a:prstGeom prst="rect">
            <a:avLst/>
          </a:prstGeom>
          <a:solidFill>
            <a:schemeClr val="bg1"/>
          </a:solidFill>
        </p:spPr>
      </p:pic>
      <p:pic>
        <p:nvPicPr>
          <p:cNvPr id="7" name="Picture 6">
            <a:extLst>
              <a:ext uri="{FF2B5EF4-FFF2-40B4-BE49-F238E27FC236}">
                <a16:creationId xmlns:a16="http://schemas.microsoft.com/office/drawing/2014/main" id="{3A964022-556B-D347-A0EA-FA4ACEBB271B}"/>
              </a:ext>
            </a:extLst>
          </p:cNvPr>
          <p:cNvPicPr>
            <a:picLocks noChangeAspect="1"/>
          </p:cNvPicPr>
          <p:nvPr/>
        </p:nvPicPr>
        <p:blipFill>
          <a:blip r:embed="rId3"/>
          <a:stretch>
            <a:fillRect/>
          </a:stretch>
        </p:blipFill>
        <p:spPr>
          <a:xfrm>
            <a:off x="0" y="463550"/>
            <a:ext cx="5930900" cy="5930900"/>
          </a:xfrm>
          <a:prstGeom prst="rect">
            <a:avLst/>
          </a:prstGeom>
          <a:solidFill>
            <a:schemeClr val="bg1"/>
          </a:solidFill>
        </p:spPr>
      </p:pic>
    </p:spTree>
    <p:extLst>
      <p:ext uri="{BB962C8B-B14F-4D97-AF65-F5344CB8AC3E}">
        <p14:creationId xmlns:p14="http://schemas.microsoft.com/office/powerpoint/2010/main" val="319701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00A62-E116-E742-8714-BA9A34AA2815}"/>
              </a:ext>
            </a:extLst>
          </p:cNvPr>
          <p:cNvSpPr>
            <a:spLocks noGrp="1"/>
          </p:cNvSpPr>
          <p:nvPr>
            <p:ph type="title"/>
          </p:nvPr>
        </p:nvSpPr>
        <p:spPr/>
        <p:txBody>
          <a:bodyPr/>
          <a:lstStyle/>
          <a:p>
            <a:r>
              <a:rPr lang="en-US" dirty="0"/>
              <a:t>Traditional stress packages</a:t>
            </a:r>
          </a:p>
        </p:txBody>
      </p:sp>
      <p:sp>
        <p:nvSpPr>
          <p:cNvPr id="3" name="Text Placeholder 2">
            <a:extLst>
              <a:ext uri="{FF2B5EF4-FFF2-40B4-BE49-F238E27FC236}">
                <a16:creationId xmlns:a16="http://schemas.microsoft.com/office/drawing/2014/main" id="{C47FE49E-CCE2-D342-B284-ABA43A143D4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50576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A5C0F4-1FB4-DC4F-844D-5D0F6D262B59}"/>
              </a:ext>
            </a:extLst>
          </p:cNvPr>
          <p:cNvSpPr>
            <a:spLocks noGrp="1"/>
          </p:cNvSpPr>
          <p:nvPr>
            <p:ph type="title"/>
          </p:nvPr>
        </p:nvSpPr>
        <p:spPr/>
        <p:txBody>
          <a:bodyPr/>
          <a:lstStyle/>
          <a:p>
            <a:r>
              <a:rPr lang="en-US" dirty="0"/>
              <a:t>Traditional Packages</a:t>
            </a:r>
          </a:p>
        </p:txBody>
      </p:sp>
      <p:sp>
        <p:nvSpPr>
          <p:cNvPr id="5" name="Content Placeholder 4">
            <a:extLst>
              <a:ext uri="{FF2B5EF4-FFF2-40B4-BE49-F238E27FC236}">
                <a16:creationId xmlns:a16="http://schemas.microsoft.com/office/drawing/2014/main" id="{EB3E8297-CC30-234B-A150-C952944ACA69}"/>
              </a:ext>
            </a:extLst>
          </p:cNvPr>
          <p:cNvSpPr>
            <a:spLocks noGrp="1"/>
          </p:cNvSpPr>
          <p:nvPr>
            <p:ph idx="1"/>
          </p:nvPr>
        </p:nvSpPr>
        <p:spPr/>
        <p:txBody>
          <a:bodyPr/>
          <a:lstStyle/>
          <a:p>
            <a:r>
              <a:rPr lang="en-US" sz="2400" dirty="0"/>
              <a:t>Specified head (CHD) Package</a:t>
            </a:r>
          </a:p>
          <a:p>
            <a:pPr lvl="1"/>
            <a:r>
              <a:rPr lang="en-US" sz="2000" dirty="0"/>
              <a:t>No more IBOUND.  Must use CHD</a:t>
            </a:r>
          </a:p>
          <a:p>
            <a:pPr lvl="1"/>
            <a:r>
              <a:rPr lang="en-US" sz="2000" dirty="0"/>
              <a:t>Can turn CHD cells on and off by stress period</a:t>
            </a:r>
          </a:p>
          <a:p>
            <a:r>
              <a:rPr lang="en-US" sz="2400" dirty="0"/>
              <a:t>Well (WEL) Package</a:t>
            </a:r>
          </a:p>
          <a:p>
            <a:r>
              <a:rPr lang="en-US" sz="2400" dirty="0"/>
              <a:t>Recharge (RCH) Package</a:t>
            </a:r>
          </a:p>
          <a:p>
            <a:pPr lvl="1"/>
            <a:r>
              <a:rPr lang="en-US" sz="2000" dirty="0"/>
              <a:t>Array-based or list based</a:t>
            </a:r>
          </a:p>
          <a:p>
            <a:r>
              <a:rPr lang="en-US" sz="2400" dirty="0"/>
              <a:t>River (RIV) Package</a:t>
            </a:r>
          </a:p>
          <a:p>
            <a:r>
              <a:rPr lang="en-US" sz="2400" dirty="0"/>
              <a:t>General-Head Boundary (GHB) Package</a:t>
            </a:r>
          </a:p>
          <a:p>
            <a:r>
              <a:rPr lang="en-US" sz="2400" dirty="0"/>
              <a:t>Drain (DRN) Package</a:t>
            </a:r>
          </a:p>
          <a:p>
            <a:r>
              <a:rPr lang="en-US" sz="2400" dirty="0"/>
              <a:t>Evapotranspiration (EVT) Package</a:t>
            </a:r>
          </a:p>
          <a:p>
            <a:pPr lvl="1"/>
            <a:r>
              <a:rPr lang="en-US" sz="2000" dirty="0"/>
              <a:t>Array-based or list based</a:t>
            </a:r>
          </a:p>
        </p:txBody>
      </p:sp>
    </p:spTree>
    <p:extLst>
      <p:ext uri="{BB962C8B-B14F-4D97-AF65-F5344CB8AC3E}">
        <p14:creationId xmlns:p14="http://schemas.microsoft.com/office/powerpoint/2010/main" val="256459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 GWF Packages</a:t>
            </a:r>
          </a:p>
        </p:txBody>
      </p:sp>
      <p:pic>
        <p:nvPicPr>
          <p:cNvPr id="4" name="Picture 3"/>
          <p:cNvPicPr>
            <a:picLocks noChangeAspect="1"/>
          </p:cNvPicPr>
          <p:nvPr/>
        </p:nvPicPr>
        <p:blipFill>
          <a:blip r:embed="rId2"/>
          <a:stretch>
            <a:fillRect/>
          </a:stretch>
        </p:blipFill>
        <p:spPr>
          <a:xfrm>
            <a:off x="3505200" y="1219200"/>
            <a:ext cx="5671820" cy="5085080"/>
          </a:xfrm>
          <a:prstGeom prst="rect">
            <a:avLst/>
          </a:prstGeom>
        </p:spPr>
      </p:pic>
    </p:spTree>
    <p:extLst>
      <p:ext uri="{BB962C8B-B14F-4D97-AF65-F5344CB8AC3E}">
        <p14:creationId xmlns:p14="http://schemas.microsoft.com/office/powerpoint/2010/main" val="8456596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EEA28-910A-4C41-BB73-8D94A79FB3AE}"/>
              </a:ext>
            </a:extLst>
          </p:cNvPr>
          <p:cNvSpPr>
            <a:spLocks noGrp="1"/>
          </p:cNvSpPr>
          <p:nvPr>
            <p:ph type="title"/>
          </p:nvPr>
        </p:nvSpPr>
        <p:spPr/>
        <p:txBody>
          <a:bodyPr/>
          <a:lstStyle/>
          <a:p>
            <a:r>
              <a:rPr lang="en-US" dirty="0"/>
              <a:t>Multiple Package of Same Type</a:t>
            </a:r>
          </a:p>
        </p:txBody>
      </p:sp>
      <p:pic>
        <p:nvPicPr>
          <p:cNvPr id="3" name="Picture 2">
            <a:extLst>
              <a:ext uri="{FF2B5EF4-FFF2-40B4-BE49-F238E27FC236}">
                <a16:creationId xmlns:a16="http://schemas.microsoft.com/office/drawing/2014/main" id="{0AF2EC0F-F59E-824C-AB9F-8140BC06A594}"/>
              </a:ext>
            </a:extLst>
          </p:cNvPr>
          <p:cNvPicPr>
            <a:picLocks noChangeAspect="1"/>
          </p:cNvPicPr>
          <p:nvPr/>
        </p:nvPicPr>
        <p:blipFill>
          <a:blip r:embed="rId2"/>
          <a:stretch>
            <a:fillRect/>
          </a:stretch>
        </p:blipFill>
        <p:spPr>
          <a:xfrm>
            <a:off x="3962400" y="1143000"/>
            <a:ext cx="4457700" cy="5410200"/>
          </a:xfrm>
          <a:prstGeom prst="rect">
            <a:avLst/>
          </a:prstGeom>
        </p:spPr>
      </p:pic>
    </p:spTree>
    <p:extLst>
      <p:ext uri="{BB962C8B-B14F-4D97-AF65-F5344CB8AC3E}">
        <p14:creationId xmlns:p14="http://schemas.microsoft.com/office/powerpoint/2010/main" val="838212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3FC5-DB2A-EB40-B8E4-A22A553DF17D}"/>
              </a:ext>
            </a:extLst>
          </p:cNvPr>
          <p:cNvSpPr>
            <a:spLocks noGrp="1"/>
          </p:cNvSpPr>
          <p:nvPr>
            <p:ph type="title"/>
          </p:nvPr>
        </p:nvSpPr>
        <p:spPr>
          <a:xfrm>
            <a:off x="2249521" y="5191125"/>
            <a:ext cx="7772400" cy="1362075"/>
          </a:xfrm>
        </p:spPr>
        <p:txBody>
          <a:bodyPr anchor="ctr"/>
          <a:lstStyle/>
          <a:p>
            <a:pPr algn="ctr"/>
            <a:r>
              <a:rPr lang="en-US" dirty="0"/>
              <a:t>QUESTIONS?</a:t>
            </a:r>
          </a:p>
        </p:txBody>
      </p:sp>
      <p:pic>
        <p:nvPicPr>
          <p:cNvPr id="4" name="Picture 3">
            <a:extLst>
              <a:ext uri="{FF2B5EF4-FFF2-40B4-BE49-F238E27FC236}">
                <a16:creationId xmlns:a16="http://schemas.microsoft.com/office/drawing/2014/main" id="{79DB7708-F009-F74E-AB77-37354F0E90C7}"/>
              </a:ext>
            </a:extLst>
          </p:cNvPr>
          <p:cNvPicPr>
            <a:picLocks noChangeAspect="1"/>
          </p:cNvPicPr>
          <p:nvPr/>
        </p:nvPicPr>
        <p:blipFill>
          <a:blip r:embed="rId2"/>
          <a:stretch>
            <a:fillRect/>
          </a:stretch>
        </p:blipFill>
        <p:spPr>
          <a:xfrm>
            <a:off x="1857174" y="412922"/>
            <a:ext cx="8477652" cy="4768678"/>
          </a:xfrm>
          <a:prstGeom prst="rect">
            <a:avLst/>
          </a:prstGeom>
        </p:spPr>
      </p:pic>
    </p:spTree>
    <p:extLst>
      <p:ext uri="{BB962C8B-B14F-4D97-AF65-F5344CB8AC3E}">
        <p14:creationId xmlns:p14="http://schemas.microsoft.com/office/powerpoint/2010/main" val="95490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MODFLOW 6 Framework Simulation Components</a:t>
            </a:r>
          </a:p>
        </p:txBody>
      </p:sp>
      <p:sp>
        <p:nvSpPr>
          <p:cNvPr id="6" name="Content Placeholder 5"/>
          <p:cNvSpPr>
            <a:spLocks noGrp="1"/>
          </p:cNvSpPr>
          <p:nvPr>
            <p:ph idx="1"/>
          </p:nvPr>
        </p:nvSpPr>
        <p:spPr/>
        <p:txBody>
          <a:bodyPr/>
          <a:lstStyle/>
          <a:p>
            <a:r>
              <a:rPr lang="en-US" dirty="0"/>
              <a:t>Timing Module</a:t>
            </a:r>
          </a:p>
          <a:p>
            <a:r>
              <a:rPr lang="en-US" dirty="0"/>
              <a:t>Solutions</a:t>
            </a:r>
          </a:p>
          <a:p>
            <a:r>
              <a:rPr lang="en-US" dirty="0"/>
              <a:t>Models</a:t>
            </a:r>
          </a:p>
          <a:p>
            <a:r>
              <a:rPr lang="en-US" dirty="0"/>
              <a:t>Exchanges</a:t>
            </a:r>
          </a:p>
          <a:p>
            <a:r>
              <a:rPr lang="en-US" dirty="0"/>
              <a:t>Utilities</a:t>
            </a:r>
          </a:p>
        </p:txBody>
      </p:sp>
      <p:sp>
        <p:nvSpPr>
          <p:cNvPr id="20" name="Rounded Rectangle 19"/>
          <p:cNvSpPr/>
          <p:nvPr/>
        </p:nvSpPr>
        <p:spPr>
          <a:xfrm>
            <a:off x="7303986" y="1295400"/>
            <a:ext cx="1316639" cy="351600"/>
          </a:xfrm>
          <a:prstGeom prst="roundRect">
            <a:avLst/>
          </a:prstGeom>
          <a:gradFill flip="none" rotWithShape="1">
            <a:gsLst>
              <a:gs pos="0">
                <a:schemeClr val="bg1">
                  <a:lumMod val="50000"/>
                </a:schemeClr>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Simulation</a:t>
            </a:r>
          </a:p>
        </p:txBody>
      </p:sp>
      <p:sp>
        <p:nvSpPr>
          <p:cNvPr id="21" name="Rounded Rectangle 20"/>
          <p:cNvSpPr/>
          <p:nvPr/>
        </p:nvSpPr>
        <p:spPr>
          <a:xfrm>
            <a:off x="8382000" y="2286000"/>
            <a:ext cx="1270640" cy="351600"/>
          </a:xfrm>
          <a:prstGeom prst="roundRect">
            <a:avLst/>
          </a:prstGeom>
          <a:gradFill flip="none" rotWithShape="1">
            <a:gsLst>
              <a:gs pos="0">
                <a:schemeClr val="accent2"/>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Solution 1</a:t>
            </a:r>
          </a:p>
        </p:txBody>
      </p:sp>
      <p:sp>
        <p:nvSpPr>
          <p:cNvPr id="22" name="Rounded Rectangle 21"/>
          <p:cNvSpPr/>
          <p:nvPr/>
        </p:nvSpPr>
        <p:spPr>
          <a:xfrm>
            <a:off x="8382000" y="4419600"/>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4</a:t>
            </a:r>
          </a:p>
        </p:txBody>
      </p:sp>
      <p:sp>
        <p:nvSpPr>
          <p:cNvPr id="23" name="Rounded Rectangle 22"/>
          <p:cNvSpPr/>
          <p:nvPr/>
        </p:nvSpPr>
        <p:spPr>
          <a:xfrm>
            <a:off x="8382000" y="1751501"/>
            <a:ext cx="1270638" cy="351600"/>
          </a:xfrm>
          <a:prstGeom prst="roundRect">
            <a:avLst/>
          </a:prstGeom>
          <a:gradFill flip="none" rotWithShape="1">
            <a:gsLst>
              <a:gs pos="0">
                <a:srgbClr val="FFCC99"/>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Timing Module</a:t>
            </a:r>
          </a:p>
        </p:txBody>
      </p:sp>
      <p:cxnSp>
        <p:nvCxnSpPr>
          <p:cNvPr id="24" name="Elbow Connector 23"/>
          <p:cNvCxnSpPr>
            <a:stCxn id="20" idx="2"/>
            <a:endCxn id="21" idx="1"/>
          </p:cNvCxnSpPr>
          <p:nvPr/>
        </p:nvCxnSpPr>
        <p:spPr>
          <a:xfrm rot="16200000" flipH="1">
            <a:off x="7764752" y="1844553"/>
            <a:ext cx="8148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Elbow Connector 24"/>
          <p:cNvCxnSpPr>
            <a:stCxn id="20" idx="2"/>
            <a:endCxn id="23" idx="1"/>
          </p:cNvCxnSpPr>
          <p:nvPr/>
        </p:nvCxnSpPr>
        <p:spPr>
          <a:xfrm rot="16200000" flipH="1">
            <a:off x="8032003" y="1577303"/>
            <a:ext cx="280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20" idx="2"/>
            <a:endCxn id="22" idx="1"/>
          </p:cNvCxnSpPr>
          <p:nvPr/>
        </p:nvCxnSpPr>
        <p:spPr>
          <a:xfrm rot="16200000" flipH="1">
            <a:off x="6697952" y="2911353"/>
            <a:ext cx="29484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a:xfrm>
            <a:off x="8382000" y="2830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1</a:t>
            </a:r>
          </a:p>
        </p:txBody>
      </p:sp>
      <p:sp>
        <p:nvSpPr>
          <p:cNvPr id="28" name="Rounded Rectangle 27"/>
          <p:cNvSpPr/>
          <p:nvPr/>
        </p:nvSpPr>
        <p:spPr>
          <a:xfrm>
            <a:off x="8382000" y="39095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3</a:t>
            </a:r>
          </a:p>
        </p:txBody>
      </p:sp>
      <p:cxnSp>
        <p:nvCxnSpPr>
          <p:cNvPr id="29" name="Elbow Connector 28"/>
          <p:cNvCxnSpPr>
            <a:stCxn id="20" idx="2"/>
            <a:endCxn id="27" idx="1"/>
          </p:cNvCxnSpPr>
          <p:nvPr/>
        </p:nvCxnSpPr>
        <p:spPr>
          <a:xfrm rot="16200000" flipH="1">
            <a:off x="7492503" y="2116803"/>
            <a:ext cx="1359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20" idx="2"/>
            <a:endCxn id="28" idx="1"/>
          </p:cNvCxnSpPr>
          <p:nvPr/>
        </p:nvCxnSpPr>
        <p:spPr>
          <a:xfrm rot="16200000" flipH="1">
            <a:off x="6953003" y="2656303"/>
            <a:ext cx="24383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1" name="Rounded Rectangle 30"/>
          <p:cNvSpPr/>
          <p:nvPr/>
        </p:nvSpPr>
        <p:spPr>
          <a:xfrm>
            <a:off x="8382000" y="3370001"/>
            <a:ext cx="1270640" cy="351600"/>
          </a:xfrm>
          <a:prstGeom prst="roundRect">
            <a:avLst/>
          </a:prstGeom>
          <a:gradFill flip="none" rotWithShape="1">
            <a:gsLst>
              <a:gs pos="0">
                <a:srgbClr val="3366FF"/>
              </a:gs>
              <a:gs pos="100000">
                <a:srgbClr val="FFFFFF"/>
              </a:gs>
            </a:gsLst>
            <a:lin ang="16200000" scaled="0"/>
            <a:tileRect/>
          </a:gradFill>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Model 2</a:t>
            </a:r>
          </a:p>
        </p:txBody>
      </p:sp>
      <p:cxnSp>
        <p:nvCxnSpPr>
          <p:cNvPr id="32" name="Elbow Connector 31"/>
          <p:cNvCxnSpPr>
            <a:stCxn id="20" idx="2"/>
            <a:endCxn id="31" idx="1"/>
          </p:cNvCxnSpPr>
          <p:nvPr/>
        </p:nvCxnSpPr>
        <p:spPr>
          <a:xfrm rot="16200000" flipH="1">
            <a:off x="7222753" y="2386553"/>
            <a:ext cx="1898801"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8382000" y="49824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1</a:t>
            </a:r>
          </a:p>
        </p:txBody>
      </p:sp>
      <p:sp>
        <p:nvSpPr>
          <p:cNvPr id="34" name="Rounded Rectangle 33"/>
          <p:cNvSpPr/>
          <p:nvPr/>
        </p:nvSpPr>
        <p:spPr>
          <a:xfrm>
            <a:off x="8382000" y="55158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2</a:t>
            </a:r>
          </a:p>
        </p:txBody>
      </p:sp>
      <p:sp>
        <p:nvSpPr>
          <p:cNvPr id="35" name="Rounded Rectangle 34"/>
          <p:cNvSpPr/>
          <p:nvPr/>
        </p:nvSpPr>
        <p:spPr>
          <a:xfrm>
            <a:off x="8382000" y="6049200"/>
            <a:ext cx="1270640" cy="351600"/>
          </a:xfrm>
          <a:prstGeom prst="roundRect">
            <a:avLst/>
          </a:prstGeom>
          <a:gradFill flip="none" rotWithShape="1">
            <a:gsLst>
              <a:gs pos="0">
                <a:srgbClr val="660066"/>
              </a:gs>
              <a:gs pos="100000">
                <a:srgbClr val="FFFFFF"/>
              </a:gs>
            </a:gsLst>
            <a:lin ang="16200000" scaled="0"/>
            <a:tileRect/>
          </a:gradFill>
          <a:effectLst/>
        </p:spPr>
        <p:style>
          <a:lnRef idx="2">
            <a:schemeClr val="dk1"/>
          </a:lnRef>
          <a:fillRef idx="1">
            <a:schemeClr val="lt1"/>
          </a:fillRef>
          <a:effectRef idx="0">
            <a:schemeClr val="dk1"/>
          </a:effectRef>
          <a:fontRef idx="minor">
            <a:schemeClr val="dk1"/>
          </a:fontRef>
        </p:style>
        <p:txBody>
          <a:bodyPr rtlCol="0" anchor="ctr"/>
          <a:lstStyle/>
          <a:p>
            <a:pPr algn="ctr" defTabSz="457200" eaLnBrk="1" fontAlgn="auto" hangingPunct="1">
              <a:spcBef>
                <a:spcPts val="0"/>
              </a:spcBef>
              <a:spcAft>
                <a:spcPts val="0"/>
              </a:spcAft>
            </a:pPr>
            <a:r>
              <a:rPr lang="en-US" sz="1000" b="1" dirty="0">
                <a:solidFill>
                  <a:prstClr val="black"/>
                </a:solidFill>
                <a:latin typeface="Arial"/>
                <a:cs typeface="Arial"/>
              </a:rPr>
              <a:t>Exchange 3</a:t>
            </a:r>
          </a:p>
        </p:txBody>
      </p:sp>
      <p:cxnSp>
        <p:nvCxnSpPr>
          <p:cNvPr id="36" name="Elbow Connector 35"/>
          <p:cNvCxnSpPr>
            <a:stCxn id="20" idx="2"/>
            <a:endCxn id="33" idx="1"/>
          </p:cNvCxnSpPr>
          <p:nvPr/>
        </p:nvCxnSpPr>
        <p:spPr>
          <a:xfrm rot="16200000" flipH="1">
            <a:off x="6416552" y="3192753"/>
            <a:ext cx="35112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7" name="Elbow Connector 36"/>
          <p:cNvCxnSpPr>
            <a:stCxn id="20" idx="2"/>
            <a:endCxn id="34" idx="1"/>
          </p:cNvCxnSpPr>
          <p:nvPr/>
        </p:nvCxnSpPr>
        <p:spPr>
          <a:xfrm rot="16200000" flipH="1">
            <a:off x="6149852" y="3459453"/>
            <a:ext cx="40446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20" idx="2"/>
            <a:endCxn id="35" idx="1"/>
          </p:cNvCxnSpPr>
          <p:nvPr/>
        </p:nvCxnSpPr>
        <p:spPr>
          <a:xfrm rot="16200000" flipH="1">
            <a:off x="5883152" y="3726153"/>
            <a:ext cx="4578000" cy="41969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9384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MODFLOW 6 Framework Simulation Name File</a:t>
            </a:r>
          </a:p>
        </p:txBody>
      </p:sp>
      <p:sp>
        <p:nvSpPr>
          <p:cNvPr id="3" name="Content Placeholder 2"/>
          <p:cNvSpPr>
            <a:spLocks noGrp="1"/>
          </p:cNvSpPr>
          <p:nvPr>
            <p:ph idx="1"/>
          </p:nvPr>
        </p:nvSpPr>
        <p:spPr/>
        <p:txBody>
          <a:bodyPr/>
          <a:lstStyle/>
          <a:p>
            <a:r>
              <a:rPr lang="en-US" dirty="0"/>
              <a:t>Required even for common case with one model</a:t>
            </a:r>
          </a:p>
          <a:p>
            <a:r>
              <a:rPr lang="en-US" dirty="0"/>
              <a:t>Named </a:t>
            </a:r>
            <a:r>
              <a:rPr lang="en-US" u="sng" dirty="0" err="1"/>
              <a:t>mfsim.nam</a:t>
            </a:r>
            <a:endParaRPr lang="en-US" u="sng" dirty="0"/>
          </a:p>
          <a:p>
            <a:r>
              <a:rPr lang="en-US" dirty="0"/>
              <a:t>One simulation per folder</a:t>
            </a:r>
          </a:p>
        </p:txBody>
      </p:sp>
      <p:pic>
        <p:nvPicPr>
          <p:cNvPr id="5" name="Picture 4"/>
          <p:cNvPicPr>
            <a:picLocks noChangeAspect="1"/>
          </p:cNvPicPr>
          <p:nvPr/>
        </p:nvPicPr>
        <p:blipFill>
          <a:blip r:embed="rId3"/>
          <a:stretch>
            <a:fillRect/>
          </a:stretch>
        </p:blipFill>
        <p:spPr>
          <a:xfrm>
            <a:off x="6946902" y="3672643"/>
            <a:ext cx="2996566" cy="2602281"/>
          </a:xfrm>
          <a:prstGeom prst="rect">
            <a:avLst/>
          </a:prstGeom>
        </p:spPr>
      </p:pic>
      <p:pic>
        <p:nvPicPr>
          <p:cNvPr id="4" name="Picture 3"/>
          <p:cNvPicPr>
            <a:picLocks noChangeAspect="1"/>
          </p:cNvPicPr>
          <p:nvPr/>
        </p:nvPicPr>
        <p:blipFill>
          <a:blip r:embed="rId4"/>
          <a:stretch>
            <a:fillRect/>
          </a:stretch>
        </p:blipFill>
        <p:spPr>
          <a:xfrm>
            <a:off x="3505200" y="3352800"/>
            <a:ext cx="2952250" cy="3362828"/>
          </a:xfrm>
          <a:prstGeom prst="rect">
            <a:avLst/>
          </a:prstGeom>
        </p:spPr>
      </p:pic>
    </p:spTree>
    <p:extLst>
      <p:ext uri="{BB962C8B-B14F-4D97-AF65-F5344CB8AC3E}">
        <p14:creationId xmlns:p14="http://schemas.microsoft.com/office/powerpoint/2010/main" val="2235148292"/>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23265</TotalTime>
  <Pages>4</Pages>
  <Words>2187</Words>
  <Application>Microsoft Macintosh PowerPoint</Application>
  <PresentationFormat>Widescreen</PresentationFormat>
  <Paragraphs>415</Paragraphs>
  <Slides>78</Slides>
  <Notes>11</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4" baseType="lpstr">
      <vt:lpstr>Arial</vt:lpstr>
      <vt:lpstr>Courier New</vt:lpstr>
      <vt:lpstr>Times New Roman</vt:lpstr>
      <vt:lpstr>Wingdings</vt:lpstr>
      <vt:lpstr>dark-blue-template</vt:lpstr>
      <vt:lpstr>Equation</vt:lpstr>
      <vt:lpstr>MODFLOW 6 Groundwater Flow Model</vt:lpstr>
      <vt:lpstr>MODFLOW 6 Framework </vt:lpstr>
      <vt:lpstr>MODFLOW 6 Framework Concepts</vt:lpstr>
      <vt:lpstr>MODFLOW Framework Components</vt:lpstr>
      <vt:lpstr>Nested Grids</vt:lpstr>
      <vt:lpstr>Multi-Level Grid Nesting</vt:lpstr>
      <vt:lpstr>MODFLOW 6 Framework</vt:lpstr>
      <vt:lpstr>MODFLOW 6 Framework Simulation Components</vt:lpstr>
      <vt:lpstr>MODFLOW 6 Framework Simulation Name File</vt:lpstr>
      <vt:lpstr>MODFLOW 6 Framework Timing Module</vt:lpstr>
      <vt:lpstr>MODFLOW 6 Framework Stress Period Data </vt:lpstr>
      <vt:lpstr>MODFLOW 6 Framework Solutions</vt:lpstr>
      <vt:lpstr>Iterative Model Solution (IMS6)</vt:lpstr>
      <vt:lpstr>MODFLOW 6 Framework Time Series</vt:lpstr>
      <vt:lpstr>Timeseries Interpolation Methods</vt:lpstr>
      <vt:lpstr>MODFLOW 6 Framework Observations</vt:lpstr>
      <vt:lpstr>Groundwater flow (GWF) model </vt:lpstr>
      <vt:lpstr>GWF Documentation</vt:lpstr>
      <vt:lpstr>GWF Model Highlights</vt:lpstr>
      <vt:lpstr>UNDERLYING Formulation</vt:lpstr>
      <vt:lpstr>Finite-Difference Equation</vt:lpstr>
      <vt:lpstr>Generalized CVFD Equation</vt:lpstr>
      <vt:lpstr>DISCRETIZATION</vt:lpstr>
      <vt:lpstr>Spatial Discretization</vt:lpstr>
      <vt:lpstr>Discretization (DIS) Package</vt:lpstr>
      <vt:lpstr>IDOMAIN Capability</vt:lpstr>
      <vt:lpstr>IDOMAIN Capability (cont.)</vt:lpstr>
      <vt:lpstr>Multi-Model Simulation</vt:lpstr>
      <vt:lpstr>LGR Simulation</vt:lpstr>
      <vt:lpstr>GWF Exchanges</vt:lpstr>
      <vt:lpstr>LGR Simulation</vt:lpstr>
      <vt:lpstr>Matrix-Level Coupling</vt:lpstr>
      <vt:lpstr>GWF6-GWF6 Exchange</vt:lpstr>
      <vt:lpstr>NODE PROPERTY FLOW PACKAGE</vt:lpstr>
      <vt:lpstr>Node Property Flow (NPF) Package</vt:lpstr>
      <vt:lpstr>Representation of Anisotropy</vt:lpstr>
      <vt:lpstr>Hydraulic Conductivity Ellipsoid</vt:lpstr>
      <vt:lpstr>Ellipsoid Rotation</vt:lpstr>
      <vt:lpstr>Ellipsoid Rotation (cont.)</vt:lpstr>
      <vt:lpstr>Effective Conductivity Approach</vt:lpstr>
      <vt:lpstr>XT3D Approach</vt:lpstr>
      <vt:lpstr>XT3D flow expression</vt:lpstr>
      <vt:lpstr>XT3D flow expression</vt:lpstr>
      <vt:lpstr>XT3D flow expression</vt:lpstr>
      <vt:lpstr>XT3D flow expression</vt:lpstr>
      <vt:lpstr>XT3D flow expression</vt:lpstr>
      <vt:lpstr>XT3D performance</vt:lpstr>
      <vt:lpstr>Newton-Raphson Formulation</vt:lpstr>
      <vt:lpstr>Formulation Issues</vt:lpstr>
      <vt:lpstr>Wetting/Drying Nonlinearities</vt:lpstr>
      <vt:lpstr>Newton-Raphson method</vt:lpstr>
      <vt:lpstr>Newton-Raphson Formulation</vt:lpstr>
      <vt:lpstr>Newton-Raphson Formulation</vt:lpstr>
      <vt:lpstr>Standard Formulation</vt:lpstr>
      <vt:lpstr>Newton-Raphson Formulation</vt:lpstr>
      <vt:lpstr>Newton-Raphson Formulation</vt:lpstr>
      <vt:lpstr>Newton-Raphson Formulation</vt:lpstr>
      <vt:lpstr>Newton-Raphson Formulation</vt:lpstr>
      <vt:lpstr>Newton-Raphson Formulation</vt:lpstr>
      <vt:lpstr>Iterative Model Solution (IMS6) Package</vt:lpstr>
      <vt:lpstr>Newton-Raphson Formulation</vt:lpstr>
      <vt:lpstr>Newton-Raphson Formulation</vt:lpstr>
      <vt:lpstr>storage</vt:lpstr>
      <vt:lpstr>Storage (STO) Package</vt:lpstr>
      <vt:lpstr>Skeletal Storage, Compaction and Subsidence (Csub) Package</vt:lpstr>
      <vt:lpstr>Previous subsidence package versions</vt:lpstr>
      <vt:lpstr>CSUB Package – Capabilities</vt:lpstr>
      <vt:lpstr>CSUB Package – theory </vt:lpstr>
      <vt:lpstr>CSUB Package – theory </vt:lpstr>
      <vt:lpstr>CSUB Package  – input</vt:lpstr>
      <vt:lpstr>CSUB Package – input options</vt:lpstr>
      <vt:lpstr>PowerPoint Presentation</vt:lpstr>
      <vt:lpstr>PowerPoint Presentation</vt:lpstr>
      <vt:lpstr>Traditional stress packages</vt:lpstr>
      <vt:lpstr>Traditional Packages</vt:lpstr>
      <vt:lpstr>All GWF Packages</vt:lpstr>
      <vt:lpstr>Multiple Package of Same Type</vt:lpstr>
      <vt:lpstr>QUESTIONS?</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Hughes, Joseph D</cp:lastModifiedBy>
  <cp:revision>764</cp:revision>
  <cp:lastPrinted>2014-05-20T14:47:17Z</cp:lastPrinted>
  <dcterms:created xsi:type="dcterms:W3CDTF">2009-08-04T14:01:06Z</dcterms:created>
  <dcterms:modified xsi:type="dcterms:W3CDTF">2019-12-11T20:53:17Z</dcterms:modified>
</cp:coreProperties>
</file>